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Inter Bold" charset="1" panose="020B0802030000000004"/>
      <p:regular r:id="rId43"/>
    </p:embeddedFont>
    <p:embeddedFont>
      <p:font typeface="Inter" charset="1" panose="020B05020300000000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avnet.com/wcm/connect/b7345fea-2f9a-4f5e-b3cd-fac91fe4bf90/CY7C64225_Setup_Guide_1_3-1.pdf?MOD=AJPERES&amp;CACHEID=ROOTWORKSPACE-b7345fea-2f9a-4f5e-b3cd-fac91fe4bf90-nxyWKSk" TargetMode="External" Type="http://schemas.openxmlformats.org/officeDocument/2006/relationships/hyperlink"/></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64910" y="-530702"/>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4543078" y="65420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753681" y="1028700"/>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8" id="8"/>
          <p:cNvGrpSpPr/>
          <p:nvPr/>
        </p:nvGrpSpPr>
        <p:grpSpPr>
          <a:xfrm rot="0">
            <a:off x="1028700" y="6623013"/>
            <a:ext cx="2635287" cy="2635287"/>
            <a:chOff x="0" y="0"/>
            <a:chExt cx="6350000" cy="6350000"/>
          </a:xfrm>
        </p:grpSpPr>
        <p:sp>
          <p:nvSpPr>
            <p:cNvPr name="Freeform 9" id="9"/>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10" id="10"/>
          <p:cNvSpPr txBox="true"/>
          <p:nvPr/>
        </p:nvSpPr>
        <p:spPr>
          <a:xfrm rot="0">
            <a:off x="2967534" y="561702"/>
            <a:ext cx="12352933" cy="7064044"/>
          </a:xfrm>
          <a:prstGeom prst="rect">
            <a:avLst/>
          </a:prstGeom>
        </p:spPr>
        <p:txBody>
          <a:bodyPr anchor="t" rtlCol="false" tIns="0" lIns="0" bIns="0" rIns="0">
            <a:spAutoFit/>
          </a:bodyPr>
          <a:lstStyle/>
          <a:p>
            <a:pPr algn="ctr">
              <a:lnSpc>
                <a:spcPts val="11200"/>
              </a:lnSpc>
            </a:pPr>
            <a:r>
              <a:rPr lang="en-US" sz="8000" b="true">
                <a:solidFill>
                  <a:srgbClr val="005B82"/>
                </a:solidFill>
                <a:latin typeface="Inter Bold"/>
                <a:ea typeface="Inter Bold"/>
                <a:cs typeface="Inter Bold"/>
                <a:sym typeface="Inter Bold"/>
              </a:rPr>
              <a:t>UART</a:t>
            </a:r>
          </a:p>
          <a:p>
            <a:pPr algn="ctr">
              <a:lnSpc>
                <a:spcPts val="11200"/>
              </a:lnSpc>
            </a:pPr>
            <a:r>
              <a:rPr lang="en-US" sz="8000" b="true">
                <a:solidFill>
                  <a:srgbClr val="005B82"/>
                </a:solidFill>
                <a:latin typeface="Inter Bold"/>
                <a:ea typeface="Inter Bold"/>
                <a:cs typeface="Inter Bold"/>
                <a:sym typeface="Inter Bold"/>
              </a:rPr>
              <a:t>Universal Asynchronous Receiver /Transmitter</a:t>
            </a:r>
          </a:p>
          <a:p>
            <a:pPr algn="ctr">
              <a:lnSpc>
                <a:spcPts val="11200"/>
              </a:lnSpc>
            </a:pPr>
            <a:r>
              <a:rPr lang="en-US" sz="8000" b="true">
                <a:solidFill>
                  <a:srgbClr val="005B82"/>
                </a:solidFill>
                <a:latin typeface="Inter Bold"/>
                <a:ea typeface="Inter Bold"/>
                <a:cs typeface="Inter Bold"/>
                <a:sym typeface="Inter Bold"/>
              </a:rPr>
              <a:t>on</a:t>
            </a:r>
          </a:p>
          <a:p>
            <a:pPr algn="ctr">
              <a:lnSpc>
                <a:spcPts val="11200"/>
              </a:lnSpc>
              <a:spcBef>
                <a:spcPct val="0"/>
              </a:spcBef>
            </a:pPr>
            <a:r>
              <a:rPr lang="en-US" b="true" sz="8000">
                <a:solidFill>
                  <a:srgbClr val="005B82"/>
                </a:solidFill>
                <a:latin typeface="Inter Bold"/>
                <a:ea typeface="Inter Bold"/>
                <a:cs typeface="Inter Bold"/>
                <a:sym typeface="Inter Bold"/>
              </a:rPr>
              <a:t>ZedBoard</a:t>
            </a:r>
          </a:p>
        </p:txBody>
      </p:sp>
      <p:sp>
        <p:nvSpPr>
          <p:cNvPr name="TextBox 11" id="11"/>
          <p:cNvSpPr txBox="true"/>
          <p:nvPr/>
        </p:nvSpPr>
        <p:spPr>
          <a:xfrm rot="0">
            <a:off x="4002676" y="7873981"/>
            <a:ext cx="10282647" cy="1590873"/>
          </a:xfrm>
          <a:prstGeom prst="rect">
            <a:avLst/>
          </a:prstGeom>
        </p:spPr>
        <p:txBody>
          <a:bodyPr anchor="t" rtlCol="false" tIns="0" lIns="0" bIns="0" rIns="0">
            <a:spAutoFit/>
          </a:bodyPr>
          <a:lstStyle/>
          <a:p>
            <a:pPr algn="ctr">
              <a:lnSpc>
                <a:spcPts val="4200"/>
              </a:lnSpc>
            </a:pPr>
            <a:r>
              <a:rPr lang="en-US" sz="3000">
                <a:solidFill>
                  <a:srgbClr val="005B82"/>
                </a:solidFill>
                <a:latin typeface="Inter"/>
                <a:ea typeface="Inter"/>
                <a:cs typeface="Inter"/>
                <a:sym typeface="Inter"/>
              </a:rPr>
              <a:t>By</a:t>
            </a:r>
          </a:p>
          <a:p>
            <a:pPr algn="ctr">
              <a:lnSpc>
                <a:spcPts val="4200"/>
              </a:lnSpc>
            </a:pPr>
            <a:r>
              <a:rPr lang="en-US" sz="3000">
                <a:solidFill>
                  <a:srgbClr val="005B82"/>
                </a:solidFill>
                <a:latin typeface="Inter"/>
                <a:ea typeface="Inter"/>
                <a:cs typeface="Inter"/>
                <a:sym typeface="Inter"/>
              </a:rPr>
              <a:t>Aashraye Saraf - 22001003006</a:t>
            </a:r>
          </a:p>
          <a:p>
            <a:pPr algn="ctr">
              <a:lnSpc>
                <a:spcPts val="4200"/>
              </a:lnSpc>
              <a:spcBef>
                <a:spcPct val="0"/>
              </a:spcBef>
            </a:pPr>
            <a:r>
              <a:rPr lang="en-US" sz="3000">
                <a:solidFill>
                  <a:srgbClr val="005B82"/>
                </a:solidFill>
                <a:latin typeface="Inter"/>
                <a:ea typeface="Inter"/>
                <a:cs typeface="Inter"/>
                <a:sym typeface="Inter"/>
              </a:rPr>
              <a:t>Aishani Sinha - 22001002004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400" y="-1877728"/>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1473043" y="2526990"/>
            <a:ext cx="16135464" cy="6900439"/>
          </a:xfrm>
          <a:custGeom>
            <a:avLst/>
            <a:gdLst/>
            <a:ahLst/>
            <a:cxnLst/>
            <a:rect r="r" b="b" t="t" l="l"/>
            <a:pathLst>
              <a:path h="6900439" w="16135464">
                <a:moveTo>
                  <a:pt x="0" y="0"/>
                </a:moveTo>
                <a:lnTo>
                  <a:pt x="16135464" y="0"/>
                </a:lnTo>
                <a:lnTo>
                  <a:pt x="16135464" y="6900440"/>
                </a:lnTo>
                <a:lnTo>
                  <a:pt x="0" y="6900440"/>
                </a:lnTo>
                <a:lnTo>
                  <a:pt x="0" y="0"/>
                </a:lnTo>
                <a:close/>
              </a:path>
            </a:pathLst>
          </a:custGeom>
          <a:blipFill>
            <a:blip r:embed="rId3"/>
            <a:stretch>
              <a:fillRect l="-460" t="0" r="-460" b="0"/>
            </a:stretch>
          </a:blipFill>
        </p:spPr>
      </p:sp>
      <p:sp>
        <p:nvSpPr>
          <p:cNvPr name="TextBox 7" id="7"/>
          <p:cNvSpPr txBox="true"/>
          <p:nvPr/>
        </p:nvSpPr>
        <p:spPr>
          <a:xfrm rot="0">
            <a:off x="1315679" y="139133"/>
            <a:ext cx="15175956" cy="1767322"/>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I</a:t>
            </a:r>
            <a:r>
              <a:rPr lang="en-US" b="true" sz="5040">
                <a:solidFill>
                  <a:srgbClr val="005B82"/>
                </a:solidFill>
                <a:latin typeface="Inter Bold"/>
                <a:ea typeface="Inter Bold"/>
                <a:cs typeface="Inter Bold"/>
                <a:sym typeface="Inter Bold"/>
              </a:rPr>
              <a:t>mplementation of UART modules (UART0 and UART1) on the ZedBoard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26002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9144000" y="697401"/>
            <a:ext cx="7752968" cy="8803413"/>
          </a:xfrm>
          <a:custGeom>
            <a:avLst/>
            <a:gdLst/>
            <a:ahLst/>
            <a:cxnLst/>
            <a:rect r="r" b="b" t="t" l="l"/>
            <a:pathLst>
              <a:path h="8803413" w="7752968">
                <a:moveTo>
                  <a:pt x="0" y="0"/>
                </a:moveTo>
                <a:lnTo>
                  <a:pt x="7752968" y="0"/>
                </a:lnTo>
                <a:lnTo>
                  <a:pt x="7752968" y="8803413"/>
                </a:lnTo>
                <a:lnTo>
                  <a:pt x="0" y="8803413"/>
                </a:lnTo>
                <a:lnTo>
                  <a:pt x="0" y="0"/>
                </a:lnTo>
                <a:close/>
              </a:path>
            </a:pathLst>
          </a:custGeom>
          <a:blipFill>
            <a:blip r:embed="rId3"/>
            <a:stretch>
              <a:fillRect l="0" t="0" r="-6361" b="-5984"/>
            </a:stretch>
          </a:blipFill>
        </p:spPr>
      </p:sp>
      <p:sp>
        <p:nvSpPr>
          <p:cNvPr name="TextBox 9" id="9"/>
          <p:cNvSpPr txBox="true"/>
          <p:nvPr/>
        </p:nvSpPr>
        <p:spPr>
          <a:xfrm rot="0">
            <a:off x="1558783" y="506901"/>
            <a:ext cx="3665765" cy="1708096"/>
          </a:xfrm>
          <a:prstGeom prst="rect">
            <a:avLst/>
          </a:prstGeom>
        </p:spPr>
        <p:txBody>
          <a:bodyPr anchor="t" rtlCol="false" tIns="0" lIns="0" bIns="0" rIns="0">
            <a:spAutoFit/>
          </a:bodyPr>
          <a:lstStyle/>
          <a:p>
            <a:pPr algn="ctr">
              <a:lnSpc>
                <a:spcPts val="13999"/>
              </a:lnSpc>
              <a:spcBef>
                <a:spcPct val="0"/>
              </a:spcBef>
            </a:pPr>
            <a:r>
              <a:rPr lang="en-US" b="true" sz="9999">
                <a:solidFill>
                  <a:srgbClr val="005B82"/>
                </a:solidFill>
                <a:latin typeface="Inter Bold"/>
                <a:ea typeface="Inter Bold"/>
                <a:cs typeface="Inter Bold"/>
                <a:sym typeface="Inter Bold"/>
              </a:rPr>
              <a:t>UART</a:t>
            </a:r>
          </a:p>
        </p:txBody>
      </p:sp>
      <p:sp>
        <p:nvSpPr>
          <p:cNvPr name="TextBox 10" id="10"/>
          <p:cNvSpPr txBox="true"/>
          <p:nvPr/>
        </p:nvSpPr>
        <p:spPr>
          <a:xfrm rot="0">
            <a:off x="1302649" y="2818400"/>
            <a:ext cx="8682660" cy="6273164"/>
          </a:xfrm>
          <a:prstGeom prst="rect">
            <a:avLst/>
          </a:prstGeom>
        </p:spPr>
        <p:txBody>
          <a:bodyPr anchor="t" rtlCol="false" tIns="0" lIns="0" bIns="0" rIns="0">
            <a:spAutoFit/>
          </a:bodyPr>
          <a:lstStyle/>
          <a:p>
            <a:pPr algn="l" marL="518165" indent="-259082" lvl="1">
              <a:lnSpc>
                <a:spcPts val="3360"/>
              </a:lnSpc>
              <a:buFont typeface="Arial"/>
              <a:buChar char="•"/>
            </a:pPr>
            <a:r>
              <a:rPr lang="en-US" sz="2400">
                <a:solidFill>
                  <a:srgbClr val="005B82"/>
                </a:solidFill>
                <a:latin typeface="Inter"/>
                <a:ea typeface="Inter"/>
                <a:cs typeface="Inter"/>
                <a:sym typeface="Inter"/>
              </a:rPr>
              <a:t>The UART performs serial-to-parallel conversions on data received from a peripheral device and parallel-to-serial conversion on data received from the CPU. The CPU can read the UART status at any time. The UART includes control capability and a processor interrupt system that can be tailored to minimize software management of the communications link.</a:t>
            </a:r>
          </a:p>
          <a:p>
            <a:pPr algn="l">
              <a:lnSpc>
                <a:spcPts val="3360"/>
              </a:lnSpc>
            </a:pPr>
          </a:p>
          <a:p>
            <a:pPr algn="l" marL="518165" indent="-259082" lvl="1">
              <a:lnSpc>
                <a:spcPts val="3360"/>
              </a:lnSpc>
              <a:buFont typeface="Arial"/>
              <a:buChar char="•"/>
            </a:pPr>
            <a:r>
              <a:rPr lang="en-US" sz="2400">
                <a:solidFill>
                  <a:srgbClr val="005B82"/>
                </a:solidFill>
                <a:latin typeface="Inter"/>
                <a:ea typeface="Inter"/>
                <a:cs typeface="Inter"/>
                <a:sym typeface="Inter"/>
              </a:rPr>
              <a:t>The UART includes a programmable baud generator capable of dividing the UART input clock by divisors from 1 to 65535 and producing a 16× reference clock or a 13× reference clock for the internal transmitter and receiver logic. For detailed timing and electrical specifications for the UART, see the device-specific data manual.</a:t>
            </a:r>
          </a:p>
        </p:txBody>
      </p:sp>
      <p:sp>
        <p:nvSpPr>
          <p:cNvPr name="TextBox 11" id="11"/>
          <p:cNvSpPr txBox="true"/>
          <p:nvPr/>
        </p:nvSpPr>
        <p:spPr>
          <a:xfrm rot="0">
            <a:off x="1673068" y="1988275"/>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9144000" y="697401"/>
            <a:ext cx="7752968" cy="8803413"/>
          </a:xfrm>
          <a:custGeom>
            <a:avLst/>
            <a:gdLst/>
            <a:ahLst/>
            <a:cxnLst/>
            <a:rect r="r" b="b" t="t" l="l"/>
            <a:pathLst>
              <a:path h="8803413" w="7752968">
                <a:moveTo>
                  <a:pt x="0" y="0"/>
                </a:moveTo>
                <a:lnTo>
                  <a:pt x="7752968" y="0"/>
                </a:lnTo>
                <a:lnTo>
                  <a:pt x="7752968" y="8803413"/>
                </a:lnTo>
                <a:lnTo>
                  <a:pt x="0" y="8803413"/>
                </a:lnTo>
                <a:lnTo>
                  <a:pt x="0" y="0"/>
                </a:lnTo>
                <a:close/>
              </a:path>
            </a:pathLst>
          </a:custGeom>
          <a:blipFill>
            <a:blip r:embed="rId3"/>
            <a:stretch>
              <a:fillRect l="0" t="0" r="-6361" b="-5984"/>
            </a:stretch>
          </a:blipFill>
        </p:spPr>
      </p:sp>
      <p:sp>
        <p:nvSpPr>
          <p:cNvPr name="TextBox 9" id="9"/>
          <p:cNvSpPr txBox="true"/>
          <p:nvPr/>
        </p:nvSpPr>
        <p:spPr>
          <a:xfrm rot="0">
            <a:off x="1558783" y="506901"/>
            <a:ext cx="3665765" cy="1708096"/>
          </a:xfrm>
          <a:prstGeom prst="rect">
            <a:avLst/>
          </a:prstGeom>
        </p:spPr>
        <p:txBody>
          <a:bodyPr anchor="t" rtlCol="false" tIns="0" lIns="0" bIns="0" rIns="0">
            <a:spAutoFit/>
          </a:bodyPr>
          <a:lstStyle/>
          <a:p>
            <a:pPr algn="ctr">
              <a:lnSpc>
                <a:spcPts val="13999"/>
              </a:lnSpc>
              <a:spcBef>
                <a:spcPct val="0"/>
              </a:spcBef>
            </a:pPr>
            <a:r>
              <a:rPr lang="en-US" b="true" sz="9999">
                <a:solidFill>
                  <a:srgbClr val="005B82"/>
                </a:solidFill>
                <a:latin typeface="Inter Bold"/>
                <a:ea typeface="Inter Bold"/>
                <a:cs typeface="Inter Bold"/>
                <a:sym typeface="Inter Bold"/>
              </a:rPr>
              <a:t>UART</a:t>
            </a:r>
          </a:p>
        </p:txBody>
      </p:sp>
      <p:sp>
        <p:nvSpPr>
          <p:cNvPr name="TextBox 10" id="10"/>
          <p:cNvSpPr txBox="true"/>
          <p:nvPr/>
        </p:nvSpPr>
        <p:spPr>
          <a:xfrm rot="0">
            <a:off x="1302649" y="2818400"/>
            <a:ext cx="8682660" cy="6273164"/>
          </a:xfrm>
          <a:prstGeom prst="rect">
            <a:avLst/>
          </a:prstGeom>
        </p:spPr>
        <p:txBody>
          <a:bodyPr anchor="t" rtlCol="false" tIns="0" lIns="0" bIns="0" rIns="0">
            <a:spAutoFit/>
          </a:bodyPr>
          <a:lstStyle/>
          <a:p>
            <a:pPr algn="l" marL="518165" indent="-259082" lvl="1">
              <a:lnSpc>
                <a:spcPts val="3360"/>
              </a:lnSpc>
              <a:buFont typeface="Arial"/>
              <a:buChar char="•"/>
            </a:pPr>
            <a:r>
              <a:rPr lang="en-US" sz="2400">
                <a:solidFill>
                  <a:srgbClr val="005B82"/>
                </a:solidFill>
                <a:latin typeface="Inter"/>
                <a:ea typeface="Inter"/>
                <a:cs typeface="Inter"/>
                <a:sym typeface="Inter"/>
              </a:rPr>
              <a:t>The UART performs serial-to-parallel conversions on data received from a peripheral device and parallel-to-serial conversion on data received from the CPU. The CPU can read the UART status at any time. The UART includes control capability and a processor interrupt system that can be tailored to minimize software management of the communications link.</a:t>
            </a:r>
          </a:p>
          <a:p>
            <a:pPr algn="l">
              <a:lnSpc>
                <a:spcPts val="3360"/>
              </a:lnSpc>
            </a:pPr>
          </a:p>
          <a:p>
            <a:pPr algn="l" marL="518165" indent="-259082" lvl="1">
              <a:lnSpc>
                <a:spcPts val="3360"/>
              </a:lnSpc>
              <a:buFont typeface="Arial"/>
              <a:buChar char="•"/>
            </a:pPr>
            <a:r>
              <a:rPr lang="en-US" sz="2400">
                <a:solidFill>
                  <a:srgbClr val="005B82"/>
                </a:solidFill>
                <a:latin typeface="Inter"/>
                <a:ea typeface="Inter"/>
                <a:cs typeface="Inter"/>
                <a:sym typeface="Inter"/>
              </a:rPr>
              <a:t>The UART includes a programmable baud generator capable of dividing the UART input clock by divisors from 1 to 65535 and producing a 16× reference clock or a 13× reference clock for the internal transmitter and receiver logic. For detailed timing and electrical specifications for the UART, see the device-specific data manual.</a:t>
            </a:r>
          </a:p>
        </p:txBody>
      </p:sp>
      <p:sp>
        <p:nvSpPr>
          <p:cNvPr name="TextBox 11" id="11"/>
          <p:cNvSpPr txBox="true"/>
          <p:nvPr/>
        </p:nvSpPr>
        <p:spPr>
          <a:xfrm rot="0">
            <a:off x="1673068" y="1988275"/>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6288882" y="2747298"/>
            <a:ext cx="10414217" cy="5752092"/>
          </a:xfrm>
          <a:custGeom>
            <a:avLst/>
            <a:gdLst/>
            <a:ahLst/>
            <a:cxnLst/>
            <a:rect r="r" b="b" t="t" l="l"/>
            <a:pathLst>
              <a:path h="5752092" w="10414217">
                <a:moveTo>
                  <a:pt x="0" y="0"/>
                </a:moveTo>
                <a:lnTo>
                  <a:pt x="10414217" y="0"/>
                </a:lnTo>
                <a:lnTo>
                  <a:pt x="10414217" y="5752092"/>
                </a:lnTo>
                <a:lnTo>
                  <a:pt x="0" y="5752092"/>
                </a:lnTo>
                <a:lnTo>
                  <a:pt x="0" y="0"/>
                </a:lnTo>
                <a:close/>
              </a:path>
            </a:pathLst>
          </a:custGeom>
          <a:blipFill>
            <a:blip r:embed="rId3"/>
            <a:stretch>
              <a:fillRect l="-4451" t="-4874" r="-11379" b="-132408"/>
            </a:stretch>
          </a:blipFill>
        </p:spPr>
      </p:sp>
      <p:sp>
        <p:nvSpPr>
          <p:cNvPr name="Freeform 9" id="9"/>
          <p:cNvSpPr/>
          <p:nvPr/>
        </p:nvSpPr>
        <p:spPr>
          <a:xfrm flipH="false" flipV="false" rot="0">
            <a:off x="3691692" y="3809194"/>
            <a:ext cx="2597190" cy="1334306"/>
          </a:xfrm>
          <a:custGeom>
            <a:avLst/>
            <a:gdLst/>
            <a:ahLst/>
            <a:cxnLst/>
            <a:rect r="r" b="b" t="t" l="l"/>
            <a:pathLst>
              <a:path h="1334306" w="2597190">
                <a:moveTo>
                  <a:pt x="0" y="0"/>
                </a:moveTo>
                <a:lnTo>
                  <a:pt x="2597190" y="0"/>
                </a:lnTo>
                <a:lnTo>
                  <a:pt x="2597190" y="1334306"/>
                </a:lnTo>
                <a:lnTo>
                  <a:pt x="0" y="1334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58783" y="506901"/>
            <a:ext cx="3665765" cy="1708096"/>
          </a:xfrm>
          <a:prstGeom prst="rect">
            <a:avLst/>
          </a:prstGeom>
        </p:spPr>
        <p:txBody>
          <a:bodyPr anchor="t" rtlCol="false" tIns="0" lIns="0" bIns="0" rIns="0">
            <a:spAutoFit/>
          </a:bodyPr>
          <a:lstStyle/>
          <a:p>
            <a:pPr algn="ctr">
              <a:lnSpc>
                <a:spcPts val="13999"/>
              </a:lnSpc>
              <a:spcBef>
                <a:spcPct val="0"/>
              </a:spcBef>
            </a:pPr>
            <a:r>
              <a:rPr lang="en-US" b="true" sz="9999">
                <a:solidFill>
                  <a:srgbClr val="005B82"/>
                </a:solidFill>
                <a:latin typeface="Inter Bold"/>
                <a:ea typeface="Inter Bold"/>
                <a:cs typeface="Inter Bold"/>
                <a:sym typeface="Inter Bold"/>
              </a:rPr>
              <a:t>UART</a:t>
            </a:r>
          </a:p>
        </p:txBody>
      </p:sp>
      <p:sp>
        <p:nvSpPr>
          <p:cNvPr name="TextBox 11" id="11"/>
          <p:cNvSpPr txBox="true"/>
          <p:nvPr/>
        </p:nvSpPr>
        <p:spPr>
          <a:xfrm rot="0">
            <a:off x="1028700" y="5057775"/>
            <a:ext cx="3076501" cy="738506"/>
          </a:xfrm>
          <a:prstGeom prst="rect">
            <a:avLst/>
          </a:prstGeom>
        </p:spPr>
        <p:txBody>
          <a:bodyPr anchor="t" rtlCol="false" tIns="0" lIns="0" bIns="0" rIns="0">
            <a:spAutoFit/>
          </a:bodyPr>
          <a:lstStyle/>
          <a:p>
            <a:pPr algn="l">
              <a:lnSpc>
                <a:spcPts val="6019"/>
              </a:lnSpc>
            </a:pPr>
            <a:r>
              <a:rPr lang="en-US" sz="4299">
                <a:solidFill>
                  <a:srgbClr val="005B82"/>
                </a:solidFill>
                <a:latin typeface="Inter"/>
                <a:ea typeface="Inter"/>
                <a:cs typeface="Inter"/>
                <a:sym typeface="Inter"/>
              </a:rPr>
              <a:t>Transmitter</a:t>
            </a:r>
          </a:p>
        </p:txBody>
      </p:sp>
      <p:sp>
        <p:nvSpPr>
          <p:cNvPr name="TextBox 12" id="12"/>
          <p:cNvSpPr txBox="true"/>
          <p:nvPr/>
        </p:nvSpPr>
        <p:spPr>
          <a:xfrm rot="0">
            <a:off x="1673068" y="1988275"/>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7130178" y="2583968"/>
            <a:ext cx="9168410" cy="7424382"/>
          </a:xfrm>
          <a:custGeom>
            <a:avLst/>
            <a:gdLst/>
            <a:ahLst/>
            <a:cxnLst/>
            <a:rect r="r" b="b" t="t" l="l"/>
            <a:pathLst>
              <a:path h="7424382" w="9168410">
                <a:moveTo>
                  <a:pt x="0" y="0"/>
                </a:moveTo>
                <a:lnTo>
                  <a:pt x="9168411" y="0"/>
                </a:lnTo>
                <a:lnTo>
                  <a:pt x="9168411" y="7424382"/>
                </a:lnTo>
                <a:lnTo>
                  <a:pt x="0" y="7424382"/>
                </a:lnTo>
                <a:lnTo>
                  <a:pt x="0" y="0"/>
                </a:lnTo>
                <a:close/>
              </a:path>
            </a:pathLst>
          </a:custGeom>
          <a:blipFill>
            <a:blip r:embed="rId3"/>
            <a:stretch>
              <a:fillRect l="-16782" t="-54331" r="-309" b="-9274"/>
            </a:stretch>
          </a:blipFill>
        </p:spPr>
      </p:sp>
      <p:sp>
        <p:nvSpPr>
          <p:cNvPr name="Freeform 9" id="9"/>
          <p:cNvSpPr/>
          <p:nvPr/>
        </p:nvSpPr>
        <p:spPr>
          <a:xfrm flipH="false" flipV="false" rot="0">
            <a:off x="4749569" y="3809194"/>
            <a:ext cx="2597190" cy="1334306"/>
          </a:xfrm>
          <a:custGeom>
            <a:avLst/>
            <a:gdLst/>
            <a:ahLst/>
            <a:cxnLst/>
            <a:rect r="r" b="b" t="t" l="l"/>
            <a:pathLst>
              <a:path h="1334306" w="2597190">
                <a:moveTo>
                  <a:pt x="0" y="0"/>
                </a:moveTo>
                <a:lnTo>
                  <a:pt x="2597190" y="0"/>
                </a:lnTo>
                <a:lnTo>
                  <a:pt x="2597190" y="1334306"/>
                </a:lnTo>
                <a:lnTo>
                  <a:pt x="0" y="1334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73068"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11" id="11"/>
          <p:cNvSpPr txBox="true"/>
          <p:nvPr/>
        </p:nvSpPr>
        <p:spPr>
          <a:xfrm rot="0">
            <a:off x="1845115" y="4731385"/>
            <a:ext cx="3076501"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Receiver</a:t>
            </a:r>
          </a:p>
        </p:txBody>
      </p:sp>
      <p:sp>
        <p:nvSpPr>
          <p:cNvPr name="TextBox 12" id="12"/>
          <p:cNvSpPr txBox="true"/>
          <p:nvPr/>
        </p:nvSpPr>
        <p:spPr>
          <a:xfrm rot="0">
            <a:off x="1845115" y="1229477"/>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4946703" y="3180415"/>
            <a:ext cx="8088817" cy="5945281"/>
          </a:xfrm>
          <a:custGeom>
            <a:avLst/>
            <a:gdLst/>
            <a:ahLst/>
            <a:cxnLst/>
            <a:rect r="r" b="b" t="t" l="l"/>
            <a:pathLst>
              <a:path h="5945281" w="8088817">
                <a:moveTo>
                  <a:pt x="0" y="0"/>
                </a:moveTo>
                <a:lnTo>
                  <a:pt x="8088817" y="0"/>
                </a:lnTo>
                <a:lnTo>
                  <a:pt x="8088817" y="5945280"/>
                </a:lnTo>
                <a:lnTo>
                  <a:pt x="0" y="5945280"/>
                </a:lnTo>
                <a:lnTo>
                  <a:pt x="0" y="0"/>
                </a:lnTo>
                <a:close/>
              </a:path>
            </a:pathLst>
          </a:custGeom>
          <a:blipFill>
            <a:blip r:embed="rId3"/>
            <a:stretch>
              <a:fillRect l="0" t="0" r="0" b="0"/>
            </a:stretch>
          </a:blipFill>
        </p:spPr>
      </p:sp>
      <p:sp>
        <p:nvSpPr>
          <p:cNvPr name="TextBox 9" id="9"/>
          <p:cNvSpPr txBox="true"/>
          <p:nvPr/>
        </p:nvSpPr>
        <p:spPr>
          <a:xfrm rot="0">
            <a:off x="1673068"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10" id="10"/>
          <p:cNvSpPr txBox="true"/>
          <p:nvPr/>
        </p:nvSpPr>
        <p:spPr>
          <a:xfrm rot="0">
            <a:off x="1845115" y="1229477"/>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
        <p:nvSpPr>
          <p:cNvPr name="TextBox 11" id="11"/>
          <p:cNvSpPr txBox="true"/>
          <p:nvPr/>
        </p:nvSpPr>
        <p:spPr>
          <a:xfrm rot="0">
            <a:off x="1797490" y="1951111"/>
            <a:ext cx="2694214"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Baud Rate</a:t>
            </a:r>
          </a:p>
        </p:txBody>
      </p:sp>
      <p:sp>
        <p:nvSpPr>
          <p:cNvPr name="TextBox 12" id="12"/>
          <p:cNvSpPr txBox="true"/>
          <p:nvPr/>
        </p:nvSpPr>
        <p:spPr>
          <a:xfrm rot="0">
            <a:off x="1845115" y="2641992"/>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Baud rate is no of bits transferred per second.</a:t>
            </a:r>
          </a:p>
        </p:txBody>
      </p:sp>
      <p:sp>
        <p:nvSpPr>
          <p:cNvPr name="TextBox 13" id="13"/>
          <p:cNvSpPr txBox="true"/>
          <p:nvPr/>
        </p:nvSpPr>
        <p:spPr>
          <a:xfrm rot="0">
            <a:off x="1797490" y="9210675"/>
            <a:ext cx="14387243" cy="824973"/>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Example of Baud rates: 110 (very old systems), 9600 bps (very common default), 115200 bps (common in debugging, microcontrollers), 921600 bps (some high-speed UARTs).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3033689" y="3018419"/>
            <a:ext cx="11140586" cy="2792574"/>
          </a:xfrm>
          <a:custGeom>
            <a:avLst/>
            <a:gdLst/>
            <a:ahLst/>
            <a:cxnLst/>
            <a:rect r="r" b="b" t="t" l="l"/>
            <a:pathLst>
              <a:path h="2792574" w="11140586">
                <a:moveTo>
                  <a:pt x="0" y="0"/>
                </a:moveTo>
                <a:lnTo>
                  <a:pt x="11140586" y="0"/>
                </a:lnTo>
                <a:lnTo>
                  <a:pt x="11140586" y="2792573"/>
                </a:lnTo>
                <a:lnTo>
                  <a:pt x="0" y="2792573"/>
                </a:lnTo>
                <a:lnTo>
                  <a:pt x="0" y="0"/>
                </a:lnTo>
                <a:close/>
              </a:path>
            </a:pathLst>
          </a:custGeom>
          <a:blipFill>
            <a:blip r:embed="rId3"/>
            <a:stretch>
              <a:fillRect l="0" t="0" r="0" b="0"/>
            </a:stretch>
          </a:blipFill>
        </p:spPr>
      </p:sp>
      <p:sp>
        <p:nvSpPr>
          <p:cNvPr name="TextBox 9" id="9"/>
          <p:cNvSpPr txBox="true"/>
          <p:nvPr/>
        </p:nvSpPr>
        <p:spPr>
          <a:xfrm rot="0">
            <a:off x="1845115"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10" id="10"/>
          <p:cNvSpPr txBox="true"/>
          <p:nvPr/>
        </p:nvSpPr>
        <p:spPr>
          <a:xfrm rot="0">
            <a:off x="1999786" y="2124878"/>
            <a:ext cx="5250310"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UART Frame Format</a:t>
            </a:r>
          </a:p>
        </p:txBody>
      </p:sp>
      <p:sp>
        <p:nvSpPr>
          <p:cNvPr name="TextBox 11" id="11"/>
          <p:cNvSpPr txBox="true"/>
          <p:nvPr/>
        </p:nvSpPr>
        <p:spPr>
          <a:xfrm rot="0">
            <a:off x="1999786" y="1185480"/>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
        <p:nvSpPr>
          <p:cNvPr name="TextBox 12" id="12"/>
          <p:cNvSpPr txBox="true"/>
          <p:nvPr/>
        </p:nvSpPr>
        <p:spPr>
          <a:xfrm rot="0">
            <a:off x="1999786" y="6109547"/>
            <a:ext cx="10060441" cy="3339897"/>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UART Data Format Examples</a:t>
            </a:r>
          </a:p>
          <a:p>
            <a:pPr algn="l" marL="518165" indent="-259082" lvl="1">
              <a:lnSpc>
                <a:spcPts val="3360"/>
              </a:lnSpc>
              <a:buFont typeface="Arial"/>
              <a:buChar char="•"/>
            </a:pPr>
            <a:r>
              <a:rPr lang="en-US" sz="2400">
                <a:solidFill>
                  <a:srgbClr val="005B82"/>
                </a:solidFill>
                <a:latin typeface="Inter"/>
                <a:ea typeface="Inter"/>
                <a:cs typeface="Inter"/>
                <a:sym typeface="Inter"/>
              </a:rPr>
              <a:t>8N1 (most common)</a:t>
            </a:r>
          </a:p>
          <a:p>
            <a:pPr algn="l" marL="1036330" indent="-345443" lvl="2">
              <a:lnSpc>
                <a:spcPts val="3360"/>
              </a:lnSpc>
              <a:buFont typeface="Arial"/>
              <a:buChar char="⚬"/>
            </a:pPr>
            <a:r>
              <a:rPr lang="en-US" sz="2400">
                <a:solidFill>
                  <a:srgbClr val="005B82"/>
                </a:solidFill>
                <a:latin typeface="Inter"/>
                <a:ea typeface="Inter"/>
                <a:cs typeface="Inter"/>
                <a:sym typeface="Inter"/>
              </a:rPr>
              <a:t>1 start + 8 data + no parity + 1 stop = 10 bits per character</a:t>
            </a:r>
          </a:p>
          <a:p>
            <a:pPr algn="l" marL="518165" indent="-259082" lvl="1">
              <a:lnSpc>
                <a:spcPts val="3360"/>
              </a:lnSpc>
              <a:buFont typeface="Arial"/>
              <a:buChar char="•"/>
            </a:pPr>
            <a:r>
              <a:rPr lang="en-US" sz="2400">
                <a:solidFill>
                  <a:srgbClr val="005B82"/>
                </a:solidFill>
                <a:latin typeface="Inter"/>
                <a:ea typeface="Inter"/>
                <a:cs typeface="Inter"/>
                <a:sym typeface="Inter"/>
              </a:rPr>
              <a:t>7E1</a:t>
            </a:r>
          </a:p>
          <a:p>
            <a:pPr algn="l" marL="1036330" indent="-345443" lvl="2">
              <a:lnSpc>
                <a:spcPts val="3360"/>
              </a:lnSpc>
              <a:buFont typeface="Arial"/>
              <a:buChar char="⚬"/>
            </a:pPr>
            <a:r>
              <a:rPr lang="en-US" sz="2400">
                <a:solidFill>
                  <a:srgbClr val="005B82"/>
                </a:solidFill>
                <a:latin typeface="Inter"/>
                <a:ea typeface="Inter"/>
                <a:cs typeface="Inter"/>
                <a:sym typeface="Inter"/>
              </a:rPr>
              <a:t>1 start + 7 data + even parity + 1 stop = 9 bits per character</a:t>
            </a:r>
          </a:p>
          <a:p>
            <a:pPr algn="l" marL="518165" indent="-259082" lvl="1">
              <a:lnSpc>
                <a:spcPts val="3360"/>
              </a:lnSpc>
              <a:buFont typeface="Arial"/>
              <a:buChar char="•"/>
            </a:pPr>
            <a:r>
              <a:rPr lang="en-US" sz="2400">
                <a:solidFill>
                  <a:srgbClr val="005B82"/>
                </a:solidFill>
                <a:latin typeface="Inter"/>
                <a:ea typeface="Inter"/>
                <a:cs typeface="Inter"/>
                <a:sym typeface="Inter"/>
              </a:rPr>
              <a:t>8O2</a:t>
            </a:r>
          </a:p>
          <a:p>
            <a:pPr algn="l" marL="1036330" indent="-345443" lvl="2">
              <a:lnSpc>
                <a:spcPts val="3360"/>
              </a:lnSpc>
              <a:buFont typeface="Arial"/>
              <a:buChar char="⚬"/>
            </a:pPr>
            <a:r>
              <a:rPr lang="en-US" sz="2400">
                <a:solidFill>
                  <a:srgbClr val="005B82"/>
                </a:solidFill>
                <a:latin typeface="Inter"/>
                <a:ea typeface="Inter"/>
                <a:cs typeface="Inter"/>
                <a:sym typeface="Inter"/>
              </a:rPr>
              <a:t>1 start + 8 data + odd parity + 2 stop = 12 bits per character</a:t>
            </a:r>
          </a:p>
          <a:p>
            <a:pPr algn="l">
              <a:lnSpc>
                <a:spcPts val="336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3432658" y="8387564"/>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8" id="8"/>
          <p:cNvSpPr txBox="true"/>
          <p:nvPr/>
        </p:nvSpPr>
        <p:spPr>
          <a:xfrm rot="0">
            <a:off x="1845115"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9" id="9"/>
          <p:cNvSpPr txBox="true"/>
          <p:nvPr/>
        </p:nvSpPr>
        <p:spPr>
          <a:xfrm rot="0">
            <a:off x="1999786" y="1667524"/>
            <a:ext cx="5250310"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UART Frame Format</a:t>
            </a:r>
          </a:p>
        </p:txBody>
      </p:sp>
      <p:sp>
        <p:nvSpPr>
          <p:cNvPr name="TextBox 10" id="10"/>
          <p:cNvSpPr txBox="true"/>
          <p:nvPr/>
        </p:nvSpPr>
        <p:spPr>
          <a:xfrm rot="0">
            <a:off x="1999786" y="1185480"/>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
        <p:nvSpPr>
          <p:cNvPr name="TextBox 11" id="11"/>
          <p:cNvSpPr txBox="true"/>
          <p:nvPr/>
        </p:nvSpPr>
        <p:spPr>
          <a:xfrm rot="0">
            <a:off x="1999786" y="2520329"/>
            <a:ext cx="15259514" cy="7531438"/>
          </a:xfrm>
          <a:prstGeom prst="rect">
            <a:avLst/>
          </a:prstGeom>
        </p:spPr>
        <p:txBody>
          <a:bodyPr anchor="t" rtlCol="false" tIns="0" lIns="0" bIns="0" rIns="0">
            <a:spAutoFit/>
          </a:bodyPr>
          <a:lstStyle/>
          <a:p>
            <a:pPr algn="just" marL="518165" indent="-259082" lvl="1">
              <a:lnSpc>
                <a:spcPts val="3360"/>
              </a:lnSpc>
              <a:buFont typeface="Arial"/>
              <a:buChar char="•"/>
            </a:pPr>
            <a:r>
              <a:rPr lang="en-US" sz="2400">
                <a:solidFill>
                  <a:srgbClr val="005B82"/>
                </a:solidFill>
                <a:latin typeface="Inter"/>
                <a:ea typeface="Inter"/>
                <a:cs typeface="Inter"/>
                <a:sym typeface="Inter"/>
              </a:rPr>
              <a:t>Start Bit</a:t>
            </a:r>
          </a:p>
          <a:p>
            <a:pPr algn="just">
              <a:lnSpc>
                <a:spcPts val="3360"/>
              </a:lnSpc>
            </a:pPr>
            <a:r>
              <a:rPr lang="en-US" sz="2400">
                <a:solidFill>
                  <a:srgbClr val="005B82"/>
                </a:solidFill>
                <a:latin typeface="Inter"/>
                <a:ea typeface="Inter"/>
                <a:cs typeface="Inter"/>
                <a:sym typeface="Inter"/>
              </a:rPr>
              <a:t>In UART communication, each data frame starts with a single start bit. The start bit is always logic low (0), indicating the beginning of data transmission. This low signal alerts the receiver to prepare for incoming data. Once the receiver detects the start bit, it begins timing the reception of the following bits in the frame.</a:t>
            </a:r>
          </a:p>
          <a:p>
            <a:pPr algn="just" marL="518165" indent="-259082" lvl="1">
              <a:lnSpc>
                <a:spcPts val="3360"/>
              </a:lnSpc>
              <a:buFont typeface="Arial"/>
              <a:buChar char="•"/>
            </a:pPr>
            <a:r>
              <a:rPr lang="en-US" sz="2400">
                <a:solidFill>
                  <a:srgbClr val="005B82"/>
                </a:solidFill>
                <a:latin typeface="Inter"/>
                <a:ea typeface="Inter"/>
                <a:cs typeface="Inter"/>
                <a:sym typeface="Inter"/>
              </a:rPr>
              <a:t>Data Bit</a:t>
            </a:r>
          </a:p>
          <a:p>
            <a:pPr algn="just">
              <a:lnSpc>
                <a:spcPts val="3360"/>
              </a:lnSpc>
            </a:pPr>
            <a:r>
              <a:rPr lang="en-US" sz="2400">
                <a:solidFill>
                  <a:srgbClr val="005B82"/>
                </a:solidFill>
                <a:latin typeface="Inter"/>
                <a:ea typeface="Inter"/>
                <a:cs typeface="Inter"/>
                <a:sym typeface="Inter"/>
              </a:rPr>
              <a:t>Data bits carry the actual information being transmitted. While the most common configuration is 8 data bits, UART also supports other sizes like 7 or 6 bits, depending on the application’s needs.</a:t>
            </a:r>
          </a:p>
          <a:p>
            <a:pPr algn="just" marL="518165" indent="-259082" lvl="1">
              <a:lnSpc>
                <a:spcPts val="3360"/>
              </a:lnSpc>
              <a:buFont typeface="Arial"/>
              <a:buChar char="•"/>
            </a:pPr>
            <a:r>
              <a:rPr lang="en-US" sz="2400">
                <a:solidFill>
                  <a:srgbClr val="005B82"/>
                </a:solidFill>
                <a:latin typeface="Inter"/>
                <a:ea typeface="Inter"/>
                <a:cs typeface="Inter"/>
                <a:sym typeface="Inter"/>
              </a:rPr>
              <a:t>Parity Bit</a:t>
            </a:r>
          </a:p>
          <a:p>
            <a:pPr algn="just">
              <a:lnSpc>
                <a:spcPts val="3360"/>
              </a:lnSpc>
            </a:pPr>
            <a:r>
              <a:rPr lang="en-US" sz="2400">
                <a:solidFill>
                  <a:srgbClr val="005B82"/>
                </a:solidFill>
                <a:latin typeface="Inter"/>
                <a:ea typeface="Inter"/>
                <a:cs typeface="Inter"/>
                <a:sym typeface="Inter"/>
              </a:rPr>
              <a:t>It’s an error-checking feature added to the data frame. It helps detect transmission errors by ensuring the total number of bits set to logic "1" is either even or odd, based on the selected parity type. If the received data doesn’t match the expected parity, the receiver flags it as an error, indicating possible data corruption. If even parity is used, the total number of 1s in the data (including the parity bit) must be even. If odd parity is used, the total must be odd.</a:t>
            </a:r>
          </a:p>
          <a:p>
            <a:pPr algn="just" marL="518165" indent="-259082" lvl="1">
              <a:lnSpc>
                <a:spcPts val="3360"/>
              </a:lnSpc>
              <a:buFont typeface="Arial"/>
              <a:buChar char="•"/>
            </a:pPr>
            <a:r>
              <a:rPr lang="en-US" sz="2400">
                <a:solidFill>
                  <a:srgbClr val="005B82"/>
                </a:solidFill>
                <a:latin typeface="Inter"/>
                <a:ea typeface="Inter"/>
                <a:cs typeface="Inter"/>
                <a:sym typeface="Inter"/>
              </a:rPr>
              <a:t>Stop Bit</a:t>
            </a:r>
          </a:p>
          <a:p>
            <a:pPr algn="just">
              <a:lnSpc>
                <a:spcPts val="3360"/>
              </a:lnSpc>
            </a:pPr>
            <a:r>
              <a:rPr lang="en-US" sz="2400">
                <a:solidFill>
                  <a:srgbClr val="005B82"/>
                </a:solidFill>
                <a:latin typeface="Inter"/>
                <a:ea typeface="Inter"/>
                <a:cs typeface="Inter"/>
                <a:sym typeface="Inter"/>
              </a:rPr>
              <a:t>Stop bit(s) are sent after the data bits to indicate the end of a data frame. The most common setup uses one stop bit, but two stop bits can be used for added reliability. Stop bits are usually at logic high (1), though their polarity may vary depending on the system’s configuration.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3483848" y="2567980"/>
            <a:ext cx="11496487" cy="7429604"/>
          </a:xfrm>
          <a:custGeom>
            <a:avLst/>
            <a:gdLst/>
            <a:ahLst/>
            <a:cxnLst/>
            <a:rect r="r" b="b" t="t" l="l"/>
            <a:pathLst>
              <a:path h="7429604" w="11496487">
                <a:moveTo>
                  <a:pt x="0" y="0"/>
                </a:moveTo>
                <a:lnTo>
                  <a:pt x="11496486" y="0"/>
                </a:lnTo>
                <a:lnTo>
                  <a:pt x="11496486" y="7429604"/>
                </a:lnTo>
                <a:lnTo>
                  <a:pt x="0" y="7429604"/>
                </a:lnTo>
                <a:lnTo>
                  <a:pt x="0" y="0"/>
                </a:lnTo>
                <a:close/>
              </a:path>
            </a:pathLst>
          </a:custGeom>
          <a:blipFill>
            <a:blip r:embed="rId3"/>
            <a:stretch>
              <a:fillRect l="0" t="0" r="0" b="0"/>
            </a:stretch>
          </a:blipFill>
        </p:spPr>
      </p:sp>
      <p:sp>
        <p:nvSpPr>
          <p:cNvPr name="TextBox 9" id="9"/>
          <p:cNvSpPr txBox="true"/>
          <p:nvPr/>
        </p:nvSpPr>
        <p:spPr>
          <a:xfrm rot="0">
            <a:off x="1673068"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10" id="10"/>
          <p:cNvSpPr txBox="true"/>
          <p:nvPr/>
        </p:nvSpPr>
        <p:spPr>
          <a:xfrm rot="0">
            <a:off x="1845115" y="1829474"/>
            <a:ext cx="4101727"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Frame Duration</a:t>
            </a:r>
          </a:p>
        </p:txBody>
      </p:sp>
      <p:sp>
        <p:nvSpPr>
          <p:cNvPr name="TextBox 11" id="11"/>
          <p:cNvSpPr txBox="true"/>
          <p:nvPr/>
        </p:nvSpPr>
        <p:spPr>
          <a:xfrm rot="0">
            <a:off x="1845115" y="1229477"/>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10597049" y="1301672"/>
            <a:ext cx="7177809" cy="4710437"/>
          </a:xfrm>
          <a:custGeom>
            <a:avLst/>
            <a:gdLst/>
            <a:ahLst/>
            <a:cxnLst/>
            <a:rect r="r" b="b" t="t" l="l"/>
            <a:pathLst>
              <a:path h="4710437" w="7177809">
                <a:moveTo>
                  <a:pt x="0" y="0"/>
                </a:moveTo>
                <a:lnTo>
                  <a:pt x="7177809" y="0"/>
                </a:lnTo>
                <a:lnTo>
                  <a:pt x="7177809" y="4710437"/>
                </a:lnTo>
                <a:lnTo>
                  <a:pt x="0" y="4710437"/>
                </a:lnTo>
                <a:lnTo>
                  <a:pt x="0" y="0"/>
                </a:lnTo>
                <a:close/>
              </a:path>
            </a:pathLst>
          </a:custGeom>
          <a:blipFill>
            <a:blip r:embed="rId3"/>
            <a:stretch>
              <a:fillRect l="0" t="0" r="0" b="0"/>
            </a:stretch>
          </a:blipFill>
        </p:spPr>
      </p:sp>
      <p:sp>
        <p:nvSpPr>
          <p:cNvPr name="TextBox 7" id="7"/>
          <p:cNvSpPr txBox="true"/>
          <p:nvPr/>
        </p:nvSpPr>
        <p:spPr>
          <a:xfrm rot="0">
            <a:off x="830022" y="1849438"/>
            <a:ext cx="10413081" cy="6756764"/>
          </a:xfrm>
          <a:prstGeom prst="rect">
            <a:avLst/>
          </a:prstGeom>
        </p:spPr>
        <p:txBody>
          <a:bodyPr anchor="t" rtlCol="false" tIns="0" lIns="0" bIns="0" rIns="0">
            <a:spAutoFit/>
          </a:bodyPr>
          <a:lstStyle/>
          <a:p>
            <a:pPr algn="l">
              <a:lnSpc>
                <a:spcPts val="4225"/>
              </a:lnSpc>
              <a:spcBef>
                <a:spcPct val="0"/>
              </a:spcBef>
            </a:pPr>
          </a:p>
          <a:p>
            <a:pPr algn="l">
              <a:lnSpc>
                <a:spcPts val="4225"/>
              </a:lnSpc>
              <a:spcBef>
                <a:spcPct val="0"/>
              </a:spcBef>
            </a:pPr>
            <a:r>
              <a:rPr lang="en-US" b="true" sz="3018">
                <a:solidFill>
                  <a:srgbClr val="005B82"/>
                </a:solidFill>
                <a:latin typeface="Inter Bold"/>
                <a:ea typeface="Inter Bold"/>
                <a:cs typeface="Inter Bold"/>
                <a:sym typeface="Inter Bold"/>
              </a:rPr>
              <a:t>1. Create a New Vivado Project</a:t>
            </a:r>
          </a:p>
          <a:p>
            <a:pPr algn="l">
              <a:lnSpc>
                <a:spcPts val="4225"/>
              </a:lnSpc>
              <a:spcBef>
                <a:spcPct val="0"/>
              </a:spcBef>
            </a:pPr>
            <a:r>
              <a:rPr lang="en-US" b="true" sz="3018">
                <a:solidFill>
                  <a:srgbClr val="005B82"/>
                </a:solidFill>
                <a:latin typeface="Inter Bold"/>
                <a:ea typeface="Inter Bold"/>
                <a:cs typeface="Inter Bold"/>
                <a:sym typeface="Inter Bold"/>
              </a:rPr>
              <a:t>Launch Vivado and start a new project.</a:t>
            </a:r>
          </a:p>
          <a:p>
            <a:pPr algn="l">
              <a:lnSpc>
                <a:spcPts val="4225"/>
              </a:lnSpc>
              <a:spcBef>
                <a:spcPct val="0"/>
              </a:spcBef>
            </a:pPr>
            <a:r>
              <a:rPr lang="en-US" b="true" sz="3018">
                <a:solidFill>
                  <a:srgbClr val="005B82"/>
                </a:solidFill>
                <a:latin typeface="Inter Bold"/>
                <a:ea typeface="Inter Bold"/>
                <a:cs typeface="Inter Bold"/>
                <a:sym typeface="Inter Bold"/>
              </a:rPr>
              <a:t>Select the appropriate board (ZedBoard with Zynq-7000 SoC).</a:t>
            </a:r>
          </a:p>
          <a:p>
            <a:pPr algn="l">
              <a:lnSpc>
                <a:spcPts val="4225"/>
              </a:lnSpc>
              <a:spcBef>
                <a:spcPct val="0"/>
              </a:spcBef>
            </a:pPr>
            <a:r>
              <a:rPr lang="en-US" b="true" sz="3018">
                <a:solidFill>
                  <a:srgbClr val="005B82"/>
                </a:solidFill>
                <a:latin typeface="Inter Bold"/>
                <a:ea typeface="Inter Bold"/>
                <a:cs typeface="Inter Bold"/>
                <a:sym typeface="Inter Bold"/>
              </a:rPr>
              <a:t>Complete the project setup by clicking through the wizard.</a:t>
            </a:r>
          </a:p>
          <a:p>
            <a:pPr algn="l">
              <a:lnSpc>
                <a:spcPts val="4225"/>
              </a:lnSpc>
              <a:spcBef>
                <a:spcPct val="0"/>
              </a:spcBef>
            </a:pPr>
          </a:p>
          <a:p>
            <a:pPr algn="l">
              <a:lnSpc>
                <a:spcPts val="4225"/>
              </a:lnSpc>
              <a:spcBef>
                <a:spcPct val="0"/>
              </a:spcBef>
            </a:pPr>
            <a:r>
              <a:rPr lang="en-US" b="true" sz="3018">
                <a:solidFill>
                  <a:srgbClr val="005B82"/>
                </a:solidFill>
                <a:latin typeface="Inter Bold"/>
                <a:ea typeface="Inter Bold"/>
                <a:cs typeface="Inter Bold"/>
                <a:sym typeface="Inter Bold"/>
              </a:rPr>
              <a:t>2. Create a Block Diagram</a:t>
            </a:r>
          </a:p>
          <a:p>
            <a:pPr algn="l">
              <a:lnSpc>
                <a:spcPts val="4225"/>
              </a:lnSpc>
              <a:spcBef>
                <a:spcPct val="0"/>
              </a:spcBef>
            </a:pPr>
            <a:r>
              <a:rPr lang="en-US" b="true" sz="3018">
                <a:solidFill>
                  <a:srgbClr val="005B82"/>
                </a:solidFill>
                <a:latin typeface="Inter Bold"/>
                <a:ea typeface="Inter Bold"/>
                <a:cs typeface="Inter Bold"/>
                <a:sym typeface="Inter Bold"/>
              </a:rPr>
              <a:t>Inside the project, create a new block diagram.</a:t>
            </a:r>
          </a:p>
          <a:p>
            <a:pPr algn="l">
              <a:lnSpc>
                <a:spcPts val="4225"/>
              </a:lnSpc>
              <a:spcBef>
                <a:spcPct val="0"/>
              </a:spcBef>
            </a:pPr>
            <a:r>
              <a:rPr lang="en-US" b="true" sz="3018">
                <a:solidFill>
                  <a:srgbClr val="005B82"/>
                </a:solidFill>
                <a:latin typeface="Inter Bold"/>
                <a:ea typeface="Inter Bold"/>
                <a:cs typeface="Inter Bold"/>
                <a:sym typeface="Inter Bold"/>
              </a:rPr>
              <a:t>Add the Zynq7 Processing System (PS) block to the diagram.</a:t>
            </a:r>
          </a:p>
          <a:p>
            <a:pPr algn="l">
              <a:lnSpc>
                <a:spcPts val="4225"/>
              </a:lnSpc>
              <a:spcBef>
                <a:spcPct val="0"/>
              </a:spcBef>
            </a:pPr>
          </a:p>
        </p:txBody>
      </p:sp>
      <p:sp>
        <p:nvSpPr>
          <p:cNvPr name="Freeform 8" id="8"/>
          <p:cNvSpPr/>
          <p:nvPr/>
        </p:nvSpPr>
        <p:spPr>
          <a:xfrm flipH="false" flipV="false" rot="0">
            <a:off x="11341313" y="6012109"/>
            <a:ext cx="5689283" cy="4174511"/>
          </a:xfrm>
          <a:custGeom>
            <a:avLst/>
            <a:gdLst/>
            <a:ahLst/>
            <a:cxnLst/>
            <a:rect r="r" b="b" t="t" l="l"/>
            <a:pathLst>
              <a:path h="4174511" w="5689283">
                <a:moveTo>
                  <a:pt x="0" y="0"/>
                </a:moveTo>
                <a:lnTo>
                  <a:pt x="5689282" y="0"/>
                </a:lnTo>
                <a:lnTo>
                  <a:pt x="5689282" y="4174511"/>
                </a:lnTo>
                <a:lnTo>
                  <a:pt x="0" y="4174511"/>
                </a:lnTo>
                <a:lnTo>
                  <a:pt x="0" y="0"/>
                </a:lnTo>
                <a:close/>
              </a:path>
            </a:pathLst>
          </a:custGeom>
          <a:blipFill>
            <a:blip r:embed="rId4"/>
            <a:stretch>
              <a:fillRect l="0" t="0" r="0" b="0"/>
            </a:stretch>
          </a:blipFill>
        </p:spPr>
      </p:sp>
      <p:sp>
        <p:nvSpPr>
          <p:cNvPr name="TextBox 9" id="9"/>
          <p:cNvSpPr txBox="true"/>
          <p:nvPr/>
        </p:nvSpPr>
        <p:spPr>
          <a:xfrm rot="0">
            <a:off x="457580" y="139133"/>
            <a:ext cx="15175956" cy="176745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Developed the UART module's frontend using Vivado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58887" y="-526513"/>
            <a:ext cx="2622161" cy="2622161"/>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2011584" y="7816676"/>
            <a:ext cx="4448198" cy="4448198"/>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6" id="6"/>
          <p:cNvSpPr txBox="true"/>
          <p:nvPr/>
        </p:nvSpPr>
        <p:spPr>
          <a:xfrm rot="0">
            <a:off x="2237837" y="435930"/>
            <a:ext cx="13812326" cy="1061715"/>
          </a:xfrm>
          <a:prstGeom prst="rect">
            <a:avLst/>
          </a:prstGeom>
        </p:spPr>
        <p:txBody>
          <a:bodyPr anchor="t" rtlCol="false" tIns="0" lIns="0" bIns="0" rIns="0">
            <a:spAutoFit/>
          </a:bodyPr>
          <a:lstStyle/>
          <a:p>
            <a:pPr algn="ctr">
              <a:lnSpc>
                <a:spcPts val="8680"/>
              </a:lnSpc>
              <a:spcBef>
                <a:spcPct val="0"/>
              </a:spcBef>
            </a:pPr>
            <a:r>
              <a:rPr lang="en-US" b="true" sz="6200">
                <a:solidFill>
                  <a:srgbClr val="005B82"/>
                </a:solidFill>
                <a:latin typeface="Inter Bold"/>
                <a:ea typeface="Inter Bold"/>
                <a:cs typeface="Inter Bold"/>
                <a:sym typeface="Inter Bold"/>
              </a:rPr>
              <a:t>Zedbaord</a:t>
            </a:r>
          </a:p>
        </p:txBody>
      </p:sp>
      <p:sp>
        <p:nvSpPr>
          <p:cNvPr name="Freeform 7" id="7"/>
          <p:cNvSpPr/>
          <p:nvPr/>
        </p:nvSpPr>
        <p:spPr>
          <a:xfrm flipH="false" flipV="false" rot="0">
            <a:off x="3709707" y="1497645"/>
            <a:ext cx="10868586" cy="8630936"/>
          </a:xfrm>
          <a:custGeom>
            <a:avLst/>
            <a:gdLst/>
            <a:ahLst/>
            <a:cxnLst/>
            <a:rect r="r" b="b" t="t" l="l"/>
            <a:pathLst>
              <a:path h="8630936" w="10868586">
                <a:moveTo>
                  <a:pt x="0" y="0"/>
                </a:moveTo>
                <a:lnTo>
                  <a:pt x="10868586" y="0"/>
                </a:lnTo>
                <a:lnTo>
                  <a:pt x="10868586" y="8630936"/>
                </a:lnTo>
                <a:lnTo>
                  <a:pt x="0" y="8630936"/>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9524067" y="1260289"/>
            <a:ext cx="5482508" cy="2542513"/>
          </a:xfrm>
          <a:custGeom>
            <a:avLst/>
            <a:gdLst/>
            <a:ahLst/>
            <a:cxnLst/>
            <a:rect r="r" b="b" t="t" l="l"/>
            <a:pathLst>
              <a:path h="2542513" w="5482508">
                <a:moveTo>
                  <a:pt x="0" y="0"/>
                </a:moveTo>
                <a:lnTo>
                  <a:pt x="5482508" y="0"/>
                </a:lnTo>
                <a:lnTo>
                  <a:pt x="5482508" y="2542513"/>
                </a:lnTo>
                <a:lnTo>
                  <a:pt x="0" y="2542513"/>
                </a:lnTo>
                <a:lnTo>
                  <a:pt x="0" y="0"/>
                </a:lnTo>
                <a:close/>
              </a:path>
            </a:pathLst>
          </a:custGeom>
          <a:blipFill>
            <a:blip r:embed="rId3"/>
            <a:stretch>
              <a:fillRect l="0" t="0" r="0" b="0"/>
            </a:stretch>
          </a:blipFill>
        </p:spPr>
      </p:sp>
      <p:sp>
        <p:nvSpPr>
          <p:cNvPr name="Freeform 7" id="7"/>
          <p:cNvSpPr/>
          <p:nvPr/>
        </p:nvSpPr>
        <p:spPr>
          <a:xfrm flipH="false" flipV="false" rot="0">
            <a:off x="13038873" y="3521349"/>
            <a:ext cx="5405658" cy="3743418"/>
          </a:xfrm>
          <a:custGeom>
            <a:avLst/>
            <a:gdLst/>
            <a:ahLst/>
            <a:cxnLst/>
            <a:rect r="r" b="b" t="t" l="l"/>
            <a:pathLst>
              <a:path h="3743418" w="5405658">
                <a:moveTo>
                  <a:pt x="0" y="0"/>
                </a:moveTo>
                <a:lnTo>
                  <a:pt x="5405658" y="0"/>
                </a:lnTo>
                <a:lnTo>
                  <a:pt x="5405658" y="3743419"/>
                </a:lnTo>
                <a:lnTo>
                  <a:pt x="0" y="3743419"/>
                </a:lnTo>
                <a:lnTo>
                  <a:pt x="0" y="0"/>
                </a:lnTo>
                <a:close/>
              </a:path>
            </a:pathLst>
          </a:custGeom>
          <a:blipFill>
            <a:blip r:embed="rId4"/>
            <a:stretch>
              <a:fillRect l="0" t="0" r="0" b="0"/>
            </a:stretch>
          </a:blipFill>
        </p:spPr>
      </p:sp>
      <p:sp>
        <p:nvSpPr>
          <p:cNvPr name="Freeform 8" id="8"/>
          <p:cNvSpPr/>
          <p:nvPr/>
        </p:nvSpPr>
        <p:spPr>
          <a:xfrm flipH="false" flipV="false" rot="0">
            <a:off x="10297619" y="7264768"/>
            <a:ext cx="5482508" cy="3022232"/>
          </a:xfrm>
          <a:custGeom>
            <a:avLst/>
            <a:gdLst/>
            <a:ahLst/>
            <a:cxnLst/>
            <a:rect r="r" b="b" t="t" l="l"/>
            <a:pathLst>
              <a:path h="3022232" w="5482508">
                <a:moveTo>
                  <a:pt x="0" y="0"/>
                </a:moveTo>
                <a:lnTo>
                  <a:pt x="5482508" y="0"/>
                </a:lnTo>
                <a:lnTo>
                  <a:pt x="5482508" y="3022232"/>
                </a:lnTo>
                <a:lnTo>
                  <a:pt x="0" y="3022232"/>
                </a:lnTo>
                <a:lnTo>
                  <a:pt x="0" y="0"/>
                </a:lnTo>
                <a:close/>
              </a:path>
            </a:pathLst>
          </a:custGeom>
          <a:blipFill>
            <a:blip r:embed="rId5"/>
            <a:stretch>
              <a:fillRect l="0" t="0" r="0" b="0"/>
            </a:stretch>
          </a:blipFill>
        </p:spPr>
      </p:sp>
      <p:sp>
        <p:nvSpPr>
          <p:cNvPr name="TextBox 9" id="9"/>
          <p:cNvSpPr txBox="true"/>
          <p:nvPr/>
        </p:nvSpPr>
        <p:spPr>
          <a:xfrm rot="0">
            <a:off x="1609296" y="2278930"/>
            <a:ext cx="7914772" cy="7517028"/>
          </a:xfrm>
          <a:prstGeom prst="rect">
            <a:avLst/>
          </a:prstGeom>
        </p:spPr>
        <p:txBody>
          <a:bodyPr anchor="t" rtlCol="false" tIns="0" lIns="0" bIns="0" rIns="0">
            <a:spAutoFit/>
          </a:bodyPr>
          <a:lstStyle/>
          <a:p>
            <a:pPr algn="l">
              <a:lnSpc>
                <a:spcPts val="3212"/>
              </a:lnSpc>
            </a:pPr>
            <a:r>
              <a:rPr lang="en-US" sz="2294" b="true">
                <a:solidFill>
                  <a:srgbClr val="005B82"/>
                </a:solidFill>
                <a:latin typeface="Inter Bold"/>
                <a:ea typeface="Inter Bold"/>
                <a:cs typeface="Inter Bold"/>
                <a:sym typeface="Inter Bold"/>
              </a:rPr>
              <a:t> 3.Run Block Automation</a:t>
            </a:r>
          </a:p>
          <a:p>
            <a:pPr algn="l" marL="495351" indent="-247675" lvl="1">
              <a:lnSpc>
                <a:spcPts val="3212"/>
              </a:lnSpc>
              <a:buFont typeface="Arial"/>
              <a:buChar char="•"/>
            </a:pPr>
            <a:r>
              <a:rPr lang="en-US" b="true" sz="2294">
                <a:solidFill>
                  <a:srgbClr val="005B82"/>
                </a:solidFill>
                <a:latin typeface="Inter Bold"/>
                <a:ea typeface="Inter Bold"/>
                <a:cs typeface="Inter Bold"/>
                <a:sym typeface="Inter Bold"/>
              </a:rPr>
              <a:t>Click on “Run Block Automation” for the Zynq7 PS block.</a:t>
            </a:r>
          </a:p>
          <a:p>
            <a:pPr algn="l" marL="495351" indent="-247675" lvl="1">
              <a:lnSpc>
                <a:spcPts val="3212"/>
              </a:lnSpc>
              <a:buFont typeface="Arial"/>
              <a:buChar char="•"/>
            </a:pPr>
            <a:r>
              <a:rPr lang="en-US" b="true" sz="2294">
                <a:solidFill>
                  <a:srgbClr val="005B82"/>
                </a:solidFill>
                <a:latin typeface="Inter Bold"/>
                <a:ea typeface="Inter Bold"/>
                <a:cs typeface="Inter Bold"/>
                <a:sym typeface="Inter Bold"/>
              </a:rPr>
              <a:t>Let Vivado automatically configure the basic settings for the processing system.</a:t>
            </a:r>
          </a:p>
          <a:p>
            <a:pPr algn="l">
              <a:lnSpc>
                <a:spcPts val="3212"/>
              </a:lnSpc>
            </a:pPr>
            <a:r>
              <a:rPr lang="en-US" sz="2294" b="true">
                <a:solidFill>
                  <a:srgbClr val="005B82"/>
                </a:solidFill>
                <a:latin typeface="Inter Bold"/>
                <a:ea typeface="Inter Bold"/>
                <a:cs typeface="Inter Bold"/>
                <a:sym typeface="Inter Bold"/>
              </a:rPr>
              <a:t>4. Configure UART Interfaces via MIO</a:t>
            </a:r>
          </a:p>
          <a:p>
            <a:pPr algn="l" marL="495351" indent="-247675" lvl="1">
              <a:lnSpc>
                <a:spcPts val="3212"/>
              </a:lnSpc>
              <a:buFont typeface="Arial"/>
              <a:buChar char="•"/>
            </a:pPr>
            <a:r>
              <a:rPr lang="en-US" b="true" sz="2294">
                <a:solidFill>
                  <a:srgbClr val="005B82"/>
                </a:solidFill>
                <a:latin typeface="Inter Bold"/>
                <a:ea typeface="Inter Bold"/>
                <a:cs typeface="Inter Bold"/>
                <a:sym typeface="Inter Bold"/>
              </a:rPr>
              <a:t>Double-click the Zynq7 PS block to open its configuration window.</a:t>
            </a:r>
          </a:p>
          <a:p>
            <a:pPr algn="l" marL="495351" indent="-247675" lvl="1">
              <a:lnSpc>
                <a:spcPts val="3212"/>
              </a:lnSpc>
              <a:buFont typeface="Arial"/>
              <a:buChar char="•"/>
            </a:pPr>
            <a:r>
              <a:rPr lang="en-US" b="true" sz="2294">
                <a:solidFill>
                  <a:srgbClr val="005B82"/>
                </a:solidFill>
                <a:latin typeface="Inter Bold"/>
                <a:ea typeface="Inter Bold"/>
                <a:cs typeface="Inter Bold"/>
                <a:sym typeface="Inter Bold"/>
              </a:rPr>
              <a:t>In the “MIO Configuration” section, enable UART0 and UART1.</a:t>
            </a:r>
          </a:p>
          <a:p>
            <a:pPr algn="l" marL="990702" indent="-330234" lvl="2">
              <a:lnSpc>
                <a:spcPts val="3212"/>
              </a:lnSpc>
              <a:buFont typeface="Arial"/>
              <a:buChar char="⚬"/>
            </a:pPr>
            <a:r>
              <a:rPr lang="en-US" b="true" sz="2294">
                <a:solidFill>
                  <a:srgbClr val="005B82"/>
                </a:solidFill>
                <a:latin typeface="Inter Bold"/>
                <a:ea typeface="Inter Bold"/>
                <a:cs typeface="Inter Bold"/>
                <a:sym typeface="Inter Bold"/>
              </a:rPr>
              <a:t>Map UART1 to MIO pins 48 and 49 (connected to USB-UART).</a:t>
            </a:r>
          </a:p>
          <a:p>
            <a:pPr algn="l" marL="990702" indent="-330234" lvl="2">
              <a:lnSpc>
                <a:spcPts val="3212"/>
              </a:lnSpc>
              <a:buFont typeface="Arial"/>
              <a:buChar char="⚬"/>
            </a:pPr>
            <a:r>
              <a:rPr lang="en-US" b="true" sz="2294">
                <a:solidFill>
                  <a:srgbClr val="005B82"/>
                </a:solidFill>
                <a:latin typeface="Inter Bold"/>
                <a:ea typeface="Inter Bold"/>
                <a:cs typeface="Inter Bold"/>
                <a:sym typeface="Inter Bold"/>
              </a:rPr>
              <a:t>Map UART0 to MIO pins 14 and 15 (connected to Pmod port).</a:t>
            </a:r>
          </a:p>
          <a:p>
            <a:pPr algn="l" marL="495351" indent="-247675" lvl="1">
              <a:lnSpc>
                <a:spcPts val="3212"/>
              </a:lnSpc>
              <a:buFont typeface="Arial"/>
              <a:buChar char="•"/>
            </a:pPr>
            <a:r>
              <a:rPr lang="en-US" b="true" sz="2294">
                <a:solidFill>
                  <a:srgbClr val="005B82"/>
                </a:solidFill>
                <a:latin typeface="Inter Bold"/>
                <a:ea typeface="Inter Bold"/>
                <a:cs typeface="Inter Bold"/>
                <a:sym typeface="Inter Bold"/>
              </a:rPr>
              <a:t>Optionally, enable pull-up resistors on the UART pins to ensure stable signal levels.</a:t>
            </a:r>
          </a:p>
          <a:p>
            <a:pPr algn="l">
              <a:lnSpc>
                <a:spcPts val="3212"/>
              </a:lnSpc>
            </a:pPr>
          </a:p>
          <a:p>
            <a:pPr algn="l">
              <a:lnSpc>
                <a:spcPts val="3212"/>
              </a:lnSpc>
              <a:spcBef>
                <a:spcPct val="0"/>
              </a:spcBef>
            </a:pPr>
          </a:p>
          <a:p>
            <a:pPr algn="l">
              <a:lnSpc>
                <a:spcPts val="3212"/>
              </a:lnSpc>
              <a:spcBef>
                <a:spcPct val="0"/>
              </a:spcBef>
            </a:pPr>
          </a:p>
        </p:txBody>
      </p:sp>
      <p:sp>
        <p:nvSpPr>
          <p:cNvPr name="TextBox 10" id="10"/>
          <p:cNvSpPr txBox="true"/>
          <p:nvPr/>
        </p:nvSpPr>
        <p:spPr>
          <a:xfrm rot="0">
            <a:off x="72185" y="-104775"/>
            <a:ext cx="15175956" cy="176745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Developed the UART module's frontend using Vivado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6" id="6"/>
          <p:cNvSpPr txBox="true"/>
          <p:nvPr/>
        </p:nvSpPr>
        <p:spPr>
          <a:xfrm rot="0">
            <a:off x="1028700" y="2026040"/>
            <a:ext cx="10413081" cy="8841775"/>
          </a:xfrm>
          <a:prstGeom prst="rect">
            <a:avLst/>
          </a:prstGeom>
        </p:spPr>
        <p:txBody>
          <a:bodyPr anchor="t" rtlCol="false" tIns="0" lIns="0" bIns="0" rIns="0">
            <a:spAutoFit/>
          </a:bodyPr>
          <a:lstStyle/>
          <a:p>
            <a:pPr algn="l">
              <a:lnSpc>
                <a:spcPts val="4225"/>
              </a:lnSpc>
            </a:pPr>
            <a:r>
              <a:rPr lang="en-US" sz="3018" b="true">
                <a:solidFill>
                  <a:srgbClr val="005B82"/>
                </a:solidFill>
                <a:latin typeface="Inter Bold"/>
                <a:ea typeface="Inter Bold"/>
                <a:cs typeface="Inter Bold"/>
                <a:sym typeface="Inter Bold"/>
              </a:rPr>
              <a:t>5.Disconnect Unused Peripherals</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In the PS-PL (Processing System–Programmable Logic) configuration, disconnect unused peripherals and clocks to simplify the design if you are only using UART.</a:t>
            </a:r>
          </a:p>
          <a:p>
            <a:pPr algn="l">
              <a:lnSpc>
                <a:spcPts val="4225"/>
              </a:lnSpc>
            </a:pPr>
            <a:r>
              <a:rPr lang="en-US" sz="3018" b="true">
                <a:solidFill>
                  <a:srgbClr val="005B82"/>
                </a:solidFill>
                <a:latin typeface="Inter Bold"/>
                <a:ea typeface="Inter Bold"/>
                <a:cs typeface="Inter Bold"/>
                <a:sym typeface="Inter Bold"/>
              </a:rPr>
              <a:t>6. Validate the Design</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Click “Validate Design” to check for errors or warnings.</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Ensure the design is free of critical issues before proceeding.</a:t>
            </a:r>
          </a:p>
          <a:p>
            <a:pPr algn="l">
              <a:lnSpc>
                <a:spcPts val="4225"/>
              </a:lnSpc>
            </a:pPr>
            <a:r>
              <a:rPr lang="en-US" sz="3018" b="true">
                <a:solidFill>
                  <a:srgbClr val="005B82"/>
                </a:solidFill>
                <a:latin typeface="Inter Bold"/>
                <a:ea typeface="Inter Bold"/>
                <a:cs typeface="Inter Bold"/>
                <a:sym typeface="Inter Bold"/>
              </a:rPr>
              <a:t>7. Generate Output Products</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Right-click on the block diagram and select “Generate Output Products.”</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Wait for Vivado to generate all necessary files for the design.</a:t>
            </a:r>
          </a:p>
          <a:p>
            <a:pPr algn="l">
              <a:lnSpc>
                <a:spcPts val="4225"/>
              </a:lnSpc>
            </a:pPr>
          </a:p>
          <a:p>
            <a:pPr algn="l">
              <a:lnSpc>
                <a:spcPts val="4225"/>
              </a:lnSpc>
              <a:spcBef>
                <a:spcPct val="0"/>
              </a:spcBef>
            </a:pPr>
          </a:p>
        </p:txBody>
      </p:sp>
      <p:sp>
        <p:nvSpPr>
          <p:cNvPr name="Freeform 7" id="7"/>
          <p:cNvSpPr/>
          <p:nvPr/>
        </p:nvSpPr>
        <p:spPr>
          <a:xfrm flipH="false" flipV="false" rot="0">
            <a:off x="11660076" y="1813856"/>
            <a:ext cx="2878132" cy="3594109"/>
          </a:xfrm>
          <a:custGeom>
            <a:avLst/>
            <a:gdLst/>
            <a:ahLst/>
            <a:cxnLst/>
            <a:rect r="r" b="b" t="t" l="l"/>
            <a:pathLst>
              <a:path h="3594109" w="2878132">
                <a:moveTo>
                  <a:pt x="0" y="0"/>
                </a:moveTo>
                <a:lnTo>
                  <a:pt x="2878132" y="0"/>
                </a:lnTo>
                <a:lnTo>
                  <a:pt x="2878132" y="3594109"/>
                </a:lnTo>
                <a:lnTo>
                  <a:pt x="0" y="3594109"/>
                </a:lnTo>
                <a:lnTo>
                  <a:pt x="0" y="0"/>
                </a:lnTo>
                <a:close/>
              </a:path>
            </a:pathLst>
          </a:custGeom>
          <a:blipFill>
            <a:blip r:embed="rId3"/>
            <a:stretch>
              <a:fillRect l="0" t="0" r="0" b="0"/>
            </a:stretch>
          </a:blipFill>
        </p:spPr>
      </p:sp>
      <p:sp>
        <p:nvSpPr>
          <p:cNvPr name="Freeform 8" id="8"/>
          <p:cNvSpPr/>
          <p:nvPr/>
        </p:nvSpPr>
        <p:spPr>
          <a:xfrm flipH="false" flipV="false" rot="0">
            <a:off x="14381168" y="5407965"/>
            <a:ext cx="2878132" cy="4737667"/>
          </a:xfrm>
          <a:custGeom>
            <a:avLst/>
            <a:gdLst/>
            <a:ahLst/>
            <a:cxnLst/>
            <a:rect r="r" b="b" t="t" l="l"/>
            <a:pathLst>
              <a:path h="4737667" w="2878132">
                <a:moveTo>
                  <a:pt x="0" y="0"/>
                </a:moveTo>
                <a:lnTo>
                  <a:pt x="2878132" y="0"/>
                </a:lnTo>
                <a:lnTo>
                  <a:pt x="2878132" y="4737666"/>
                </a:lnTo>
                <a:lnTo>
                  <a:pt x="0" y="4737666"/>
                </a:lnTo>
                <a:lnTo>
                  <a:pt x="0" y="0"/>
                </a:lnTo>
                <a:close/>
              </a:path>
            </a:pathLst>
          </a:custGeom>
          <a:blipFill>
            <a:blip r:embed="rId4"/>
            <a:stretch>
              <a:fillRect l="0" t="0" r="0" b="0"/>
            </a:stretch>
          </a:blipFill>
        </p:spPr>
      </p:sp>
      <p:sp>
        <p:nvSpPr>
          <p:cNvPr name="TextBox 9" id="9"/>
          <p:cNvSpPr txBox="true"/>
          <p:nvPr/>
        </p:nvSpPr>
        <p:spPr>
          <a:xfrm rot="0">
            <a:off x="457580" y="139133"/>
            <a:ext cx="15175956" cy="176745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Developed the UART module's frontend using Vivado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6" id="6"/>
          <p:cNvSpPr txBox="true"/>
          <p:nvPr/>
        </p:nvSpPr>
        <p:spPr>
          <a:xfrm rot="0">
            <a:off x="1028700" y="2026040"/>
            <a:ext cx="10413081" cy="6913974"/>
          </a:xfrm>
          <a:prstGeom prst="rect">
            <a:avLst/>
          </a:prstGeom>
        </p:spPr>
        <p:txBody>
          <a:bodyPr anchor="t" rtlCol="false" tIns="0" lIns="0" bIns="0" rIns="0">
            <a:spAutoFit/>
          </a:bodyPr>
          <a:lstStyle/>
          <a:p>
            <a:pPr algn="l">
              <a:lnSpc>
                <a:spcPts val="4225"/>
              </a:lnSpc>
            </a:pPr>
            <a:r>
              <a:rPr lang="en-US" sz="3018" b="true">
                <a:solidFill>
                  <a:srgbClr val="005B82"/>
                </a:solidFill>
                <a:latin typeface="Inter Bold"/>
                <a:ea typeface="Inter Bold"/>
                <a:cs typeface="Inter Bold"/>
                <a:sym typeface="Inter Bold"/>
              </a:rPr>
              <a:t> Create HDL Wrapper</a:t>
            </a:r>
          </a:p>
          <a:p>
            <a:pPr algn="l" marL="651709" indent="-325855" lvl="1">
              <a:lnSpc>
                <a:spcPts val="4225"/>
              </a:lnSpc>
              <a:buFont typeface="Arial"/>
              <a:buChar char="•"/>
            </a:pPr>
            <a:r>
              <a:rPr lang="en-US" b="true" sz="3018">
                <a:solidFill>
                  <a:srgbClr val="005B82"/>
                </a:solidFill>
                <a:latin typeface="Inter Bold"/>
                <a:ea typeface="Inter Bold"/>
                <a:cs typeface="Inter Bold"/>
                <a:sym typeface="Inter Bold"/>
              </a:rPr>
              <a:t>Right-click on the design (e.g., design_1) and select “Create HDL Wrapper.”</a:t>
            </a:r>
          </a:p>
          <a:p>
            <a:pPr algn="l" marL="651709" indent="-325855" lvl="1">
              <a:lnSpc>
                <a:spcPts val="4225"/>
              </a:lnSpc>
              <a:buFont typeface="Arial"/>
              <a:buChar char="•"/>
            </a:pPr>
            <a:r>
              <a:rPr lang="en-US" b="true" sz="3018">
                <a:solidFill>
                  <a:srgbClr val="005B82"/>
                </a:solidFill>
                <a:latin typeface="Inter Bold"/>
                <a:ea typeface="Inter Bold"/>
                <a:cs typeface="Inter Bold"/>
                <a:sym typeface="Inter Bold"/>
              </a:rPr>
              <a:t>Allow Vivado to manage the wrapper automatically.</a:t>
            </a:r>
          </a:p>
          <a:p>
            <a:pPr algn="l">
              <a:lnSpc>
                <a:spcPts val="4225"/>
              </a:lnSpc>
            </a:pPr>
            <a:r>
              <a:rPr lang="en-US" sz="3018" b="true">
                <a:solidFill>
                  <a:srgbClr val="005B82"/>
                </a:solidFill>
                <a:latin typeface="Inter Bold"/>
                <a:ea typeface="Inter Bold"/>
                <a:cs typeface="Inter Bold"/>
                <a:sym typeface="Inter Bold"/>
              </a:rPr>
              <a:t>9. Generate the Bitstream in Program and Debug</a:t>
            </a:r>
          </a:p>
          <a:p>
            <a:pPr algn="l">
              <a:lnSpc>
                <a:spcPts val="4225"/>
              </a:lnSpc>
            </a:pPr>
            <a:r>
              <a:rPr lang="en-US" sz="3018" b="true">
                <a:solidFill>
                  <a:srgbClr val="005B82"/>
                </a:solidFill>
                <a:latin typeface="Inter Bold"/>
                <a:ea typeface="Inter Bold"/>
                <a:cs typeface="Inter Bold"/>
                <a:sym typeface="Inter Bold"/>
              </a:rPr>
              <a:t>10</a:t>
            </a:r>
            <a:r>
              <a:rPr lang="en-US" sz="3018" b="true">
                <a:solidFill>
                  <a:srgbClr val="005B82"/>
                </a:solidFill>
                <a:latin typeface="Inter Bold"/>
                <a:ea typeface="Inter Bold"/>
                <a:cs typeface="Inter Bold"/>
                <a:sym typeface="Inter Bold"/>
              </a:rPr>
              <a:t>. Export Hardware</a:t>
            </a:r>
          </a:p>
          <a:p>
            <a:pPr algn="l" marL="651709" indent="-325855" lvl="1">
              <a:lnSpc>
                <a:spcPts val="4225"/>
              </a:lnSpc>
              <a:buFont typeface="Arial"/>
              <a:buChar char="•"/>
            </a:pPr>
            <a:r>
              <a:rPr lang="en-US" b="true" sz="3018">
                <a:solidFill>
                  <a:srgbClr val="005B82"/>
                </a:solidFill>
                <a:latin typeface="Inter Bold"/>
                <a:ea typeface="Inter Bold"/>
                <a:cs typeface="Inter Bold"/>
                <a:sym typeface="Inter Bold"/>
              </a:rPr>
              <a:t>Go to the “File” menu and select “Export &gt; Export Hardware.”</a:t>
            </a:r>
          </a:p>
          <a:p>
            <a:pPr algn="l" marL="651709" indent="-325855" lvl="1">
              <a:lnSpc>
                <a:spcPts val="4225"/>
              </a:lnSpc>
              <a:buFont typeface="Arial"/>
              <a:buChar char="•"/>
            </a:pPr>
            <a:r>
              <a:rPr lang="en-US" b="true" sz="3018">
                <a:solidFill>
                  <a:srgbClr val="005B82"/>
                </a:solidFill>
                <a:latin typeface="Inter Bold"/>
                <a:ea typeface="Inter Bold"/>
                <a:cs typeface="Inter Bold"/>
                <a:sym typeface="Inter Bold"/>
              </a:rPr>
              <a:t>Choose to export the hardware including a bitstream.</a:t>
            </a:r>
          </a:p>
          <a:p>
            <a:pPr algn="l" marL="651709" indent="-325855" lvl="1">
              <a:lnSpc>
                <a:spcPts val="4225"/>
              </a:lnSpc>
              <a:buFont typeface="Arial"/>
              <a:buChar char="•"/>
            </a:pPr>
            <a:r>
              <a:rPr lang="en-US" b="true" sz="3018">
                <a:solidFill>
                  <a:srgbClr val="005B82"/>
                </a:solidFill>
                <a:latin typeface="Inter Bold"/>
                <a:ea typeface="Inter Bold"/>
                <a:cs typeface="Inter Bold"/>
                <a:sym typeface="Inter Bold"/>
              </a:rPr>
              <a:t>This step prepares the hardware description for use in the Xilinx SDK.</a:t>
            </a:r>
          </a:p>
          <a:p>
            <a:pPr algn="l">
              <a:lnSpc>
                <a:spcPts val="4225"/>
              </a:lnSpc>
              <a:spcBef>
                <a:spcPct val="0"/>
              </a:spcBef>
            </a:pPr>
          </a:p>
        </p:txBody>
      </p:sp>
      <p:sp>
        <p:nvSpPr>
          <p:cNvPr name="Freeform 7" id="7"/>
          <p:cNvSpPr/>
          <p:nvPr/>
        </p:nvSpPr>
        <p:spPr>
          <a:xfrm flipH="false" flipV="false" rot="0">
            <a:off x="11441781" y="1434131"/>
            <a:ext cx="2830689" cy="4747486"/>
          </a:xfrm>
          <a:custGeom>
            <a:avLst/>
            <a:gdLst/>
            <a:ahLst/>
            <a:cxnLst/>
            <a:rect r="r" b="b" t="t" l="l"/>
            <a:pathLst>
              <a:path h="4747486" w="2830689">
                <a:moveTo>
                  <a:pt x="0" y="0"/>
                </a:moveTo>
                <a:lnTo>
                  <a:pt x="2830688" y="0"/>
                </a:lnTo>
                <a:lnTo>
                  <a:pt x="2830688" y="4747486"/>
                </a:lnTo>
                <a:lnTo>
                  <a:pt x="0" y="4747486"/>
                </a:lnTo>
                <a:lnTo>
                  <a:pt x="0" y="0"/>
                </a:lnTo>
                <a:close/>
              </a:path>
            </a:pathLst>
          </a:custGeom>
          <a:blipFill>
            <a:blip r:embed="rId3"/>
            <a:stretch>
              <a:fillRect l="0" t="0" r="0" b="0"/>
            </a:stretch>
          </a:blipFill>
        </p:spPr>
      </p:sp>
      <p:sp>
        <p:nvSpPr>
          <p:cNvPr name="Freeform 8" id="8"/>
          <p:cNvSpPr/>
          <p:nvPr/>
        </p:nvSpPr>
        <p:spPr>
          <a:xfrm flipH="false" flipV="false" rot="0">
            <a:off x="14272469" y="4622809"/>
            <a:ext cx="3496447" cy="1917882"/>
          </a:xfrm>
          <a:custGeom>
            <a:avLst/>
            <a:gdLst/>
            <a:ahLst/>
            <a:cxnLst/>
            <a:rect r="r" b="b" t="t" l="l"/>
            <a:pathLst>
              <a:path h="1917882" w="3496447">
                <a:moveTo>
                  <a:pt x="0" y="0"/>
                </a:moveTo>
                <a:lnTo>
                  <a:pt x="3496447" y="0"/>
                </a:lnTo>
                <a:lnTo>
                  <a:pt x="3496447" y="1917883"/>
                </a:lnTo>
                <a:lnTo>
                  <a:pt x="0" y="1917883"/>
                </a:lnTo>
                <a:lnTo>
                  <a:pt x="0" y="0"/>
                </a:lnTo>
                <a:close/>
              </a:path>
            </a:pathLst>
          </a:custGeom>
          <a:blipFill>
            <a:blip r:embed="rId4"/>
            <a:stretch>
              <a:fillRect l="0" t="0" r="0" b="0"/>
            </a:stretch>
          </a:blipFill>
        </p:spPr>
      </p:sp>
      <p:sp>
        <p:nvSpPr>
          <p:cNvPr name="Freeform 9" id="9"/>
          <p:cNvSpPr/>
          <p:nvPr/>
        </p:nvSpPr>
        <p:spPr>
          <a:xfrm flipH="false" flipV="false" rot="0">
            <a:off x="14209915" y="6181617"/>
            <a:ext cx="3842261" cy="3955031"/>
          </a:xfrm>
          <a:custGeom>
            <a:avLst/>
            <a:gdLst/>
            <a:ahLst/>
            <a:cxnLst/>
            <a:rect r="r" b="b" t="t" l="l"/>
            <a:pathLst>
              <a:path h="3955031" w="3842261">
                <a:moveTo>
                  <a:pt x="0" y="0"/>
                </a:moveTo>
                <a:lnTo>
                  <a:pt x="3842261" y="0"/>
                </a:lnTo>
                <a:lnTo>
                  <a:pt x="3842261" y="3955032"/>
                </a:lnTo>
                <a:lnTo>
                  <a:pt x="0" y="3955032"/>
                </a:lnTo>
                <a:lnTo>
                  <a:pt x="0" y="0"/>
                </a:lnTo>
                <a:close/>
              </a:path>
            </a:pathLst>
          </a:custGeom>
          <a:blipFill>
            <a:blip r:embed="rId5"/>
            <a:stretch>
              <a:fillRect l="0" t="0" r="0" b="0"/>
            </a:stretch>
          </a:blipFill>
        </p:spPr>
      </p:sp>
      <p:sp>
        <p:nvSpPr>
          <p:cNvPr name="TextBox 10" id="10"/>
          <p:cNvSpPr txBox="true"/>
          <p:nvPr/>
        </p:nvSpPr>
        <p:spPr>
          <a:xfrm rot="0">
            <a:off x="9245" y="33780"/>
            <a:ext cx="15175956" cy="176745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Developed the UART module's frontend using Vivado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12637187" y="2186803"/>
            <a:ext cx="4951660" cy="5586821"/>
          </a:xfrm>
          <a:custGeom>
            <a:avLst/>
            <a:gdLst/>
            <a:ahLst/>
            <a:cxnLst/>
            <a:rect r="r" b="b" t="t" l="l"/>
            <a:pathLst>
              <a:path h="5586821" w="4951660">
                <a:moveTo>
                  <a:pt x="0" y="0"/>
                </a:moveTo>
                <a:lnTo>
                  <a:pt x="4951660" y="0"/>
                </a:lnTo>
                <a:lnTo>
                  <a:pt x="4951660" y="5586821"/>
                </a:lnTo>
                <a:lnTo>
                  <a:pt x="0" y="5586821"/>
                </a:lnTo>
                <a:lnTo>
                  <a:pt x="0" y="0"/>
                </a:lnTo>
                <a:close/>
              </a:path>
            </a:pathLst>
          </a:custGeom>
          <a:blipFill>
            <a:blip r:embed="rId3"/>
            <a:stretch>
              <a:fillRect l="0" t="0" r="0" b="0"/>
            </a:stretch>
          </a:blipFill>
        </p:spPr>
      </p:sp>
      <p:sp>
        <p:nvSpPr>
          <p:cNvPr name="TextBox 7" id="7"/>
          <p:cNvSpPr txBox="true"/>
          <p:nvPr/>
        </p:nvSpPr>
        <p:spPr>
          <a:xfrm rot="0">
            <a:off x="1028700" y="2779899"/>
            <a:ext cx="10413081" cy="3628671"/>
          </a:xfrm>
          <a:prstGeom prst="rect">
            <a:avLst/>
          </a:prstGeom>
        </p:spPr>
        <p:txBody>
          <a:bodyPr anchor="t" rtlCol="false" tIns="0" lIns="0" bIns="0" rIns="0">
            <a:spAutoFit/>
          </a:bodyPr>
          <a:lstStyle/>
          <a:p>
            <a:pPr algn="l">
              <a:lnSpc>
                <a:spcPts val="4225"/>
              </a:lnSpc>
            </a:pPr>
            <a:r>
              <a:rPr lang="en-US" sz="3018" b="true">
                <a:solidFill>
                  <a:srgbClr val="005B82"/>
                </a:solidFill>
                <a:latin typeface="Inter Bold"/>
                <a:ea typeface="Inter Bold"/>
                <a:cs typeface="Inter Bold"/>
                <a:sym typeface="Inter Bold"/>
              </a:rPr>
              <a:t>10. Launch Vitis and Develop Application</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Launch the Xilinx Vitis from Vivado.</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Import the exported hardware platform.</a:t>
            </a:r>
          </a:p>
          <a:p>
            <a:pPr algn="l" marL="651709" indent="-325854" lvl="1">
              <a:lnSpc>
                <a:spcPts val="4225"/>
              </a:lnSpc>
              <a:buFont typeface="Arial"/>
              <a:buChar char="•"/>
            </a:pPr>
            <a:r>
              <a:rPr lang="en-US" b="true" sz="3018">
                <a:solidFill>
                  <a:srgbClr val="005B82"/>
                </a:solidFill>
                <a:latin typeface="Inter Bold"/>
                <a:ea typeface="Inter Bold"/>
                <a:cs typeface="Inter Bold"/>
                <a:sym typeface="Inter Bold"/>
              </a:rPr>
              <a:t>Create a new application project (e.g., a UART test application).</a:t>
            </a:r>
          </a:p>
          <a:p>
            <a:pPr algn="l" marL="651709" indent="-325854" lvl="1">
              <a:lnSpc>
                <a:spcPts val="4225"/>
              </a:lnSpc>
              <a:spcBef>
                <a:spcPct val="0"/>
              </a:spcBef>
              <a:buFont typeface="Arial"/>
              <a:buChar char="•"/>
            </a:pPr>
            <a:r>
              <a:rPr lang="en-US" b="true" sz="3018">
                <a:solidFill>
                  <a:srgbClr val="005B82"/>
                </a:solidFill>
                <a:latin typeface="Inter Bold"/>
                <a:ea typeface="Inter Bold"/>
                <a:cs typeface="Inter Bold"/>
                <a:sym typeface="Inter Bold"/>
              </a:rPr>
              <a:t>Develop and load C code to initialize UART, send, and receive data using the provided driver files.</a:t>
            </a:r>
          </a:p>
        </p:txBody>
      </p:sp>
      <p:sp>
        <p:nvSpPr>
          <p:cNvPr name="TextBox 8" id="8"/>
          <p:cNvSpPr txBox="true"/>
          <p:nvPr/>
        </p:nvSpPr>
        <p:spPr>
          <a:xfrm rot="0">
            <a:off x="457580" y="139133"/>
            <a:ext cx="15175956" cy="176745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Developed the UART module's frontend using Vivado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6" id="6"/>
          <p:cNvSpPr txBox="true"/>
          <p:nvPr/>
        </p:nvSpPr>
        <p:spPr>
          <a:xfrm rot="0">
            <a:off x="1028700" y="2695507"/>
            <a:ext cx="10413081" cy="5714258"/>
          </a:xfrm>
          <a:prstGeom prst="rect">
            <a:avLst/>
          </a:prstGeom>
        </p:spPr>
        <p:txBody>
          <a:bodyPr anchor="t" rtlCol="false" tIns="0" lIns="0" bIns="0" rIns="0">
            <a:spAutoFit/>
          </a:bodyPr>
          <a:lstStyle/>
          <a:p>
            <a:pPr algn="l" marL="651709" indent="-325854" lvl="1">
              <a:lnSpc>
                <a:spcPts val="4225"/>
              </a:lnSpc>
              <a:buFont typeface="Arial"/>
              <a:buChar char="•"/>
            </a:pPr>
            <a:r>
              <a:rPr lang="en-US" sz="3018">
                <a:solidFill>
                  <a:srgbClr val="005B82"/>
                </a:solidFill>
                <a:latin typeface="Inter"/>
                <a:ea typeface="Inter"/>
                <a:cs typeface="Inter"/>
                <a:sym typeface="Inter"/>
              </a:rPr>
              <a:t>Set up your development environment by installing Vivado 2024.1 and Vitis 2024.1.</a:t>
            </a:r>
          </a:p>
          <a:p>
            <a:pPr algn="l">
              <a:lnSpc>
                <a:spcPts val="4225"/>
              </a:lnSpc>
            </a:pPr>
          </a:p>
          <a:p>
            <a:pPr algn="l" marL="651709" indent="-325854" lvl="1">
              <a:lnSpc>
                <a:spcPts val="4225"/>
              </a:lnSpc>
              <a:buFont typeface="Arial"/>
              <a:buChar char="•"/>
            </a:pPr>
            <a:r>
              <a:rPr lang="en-US" sz="3018">
                <a:solidFill>
                  <a:srgbClr val="005B82"/>
                </a:solidFill>
                <a:latin typeface="Inter"/>
                <a:ea typeface="Inter"/>
                <a:cs typeface="Inter"/>
                <a:sym typeface="Inter"/>
              </a:rPr>
              <a:t>Configure your system by sourcing the necessary environment scripts (settings64.sh), ensuring your system paths include Vivado and Vitis tools.</a:t>
            </a:r>
          </a:p>
          <a:p>
            <a:pPr algn="l">
              <a:lnSpc>
                <a:spcPts val="4225"/>
              </a:lnSpc>
            </a:pPr>
          </a:p>
          <a:p>
            <a:pPr algn="l" marL="651709" indent="-325854" lvl="1">
              <a:lnSpc>
                <a:spcPts val="4225"/>
              </a:lnSpc>
              <a:buFont typeface="Arial"/>
              <a:buChar char="•"/>
            </a:pPr>
            <a:r>
              <a:rPr lang="en-US" sz="3018">
                <a:solidFill>
                  <a:srgbClr val="005B82"/>
                </a:solidFill>
                <a:latin typeface="Inter"/>
                <a:ea typeface="Inter"/>
                <a:cs typeface="Inter"/>
                <a:sym typeface="Inter"/>
              </a:rPr>
              <a:t>Launch the Vitis IDE, specify a workspace directory, and prepare for project creation.</a:t>
            </a:r>
          </a:p>
          <a:p>
            <a:pPr algn="l">
              <a:lnSpc>
                <a:spcPts val="4225"/>
              </a:lnSpc>
            </a:pPr>
          </a:p>
          <a:p>
            <a:pPr algn="l">
              <a:lnSpc>
                <a:spcPts val="4225"/>
              </a:lnSpc>
              <a:spcBef>
                <a:spcPct val="0"/>
              </a:spcBef>
            </a:pPr>
          </a:p>
        </p:txBody>
      </p:sp>
      <p:sp>
        <p:nvSpPr>
          <p:cNvPr name="Freeform 7" id="7"/>
          <p:cNvSpPr/>
          <p:nvPr/>
        </p:nvSpPr>
        <p:spPr>
          <a:xfrm flipH="false" flipV="false" rot="0">
            <a:off x="12175228" y="2513376"/>
            <a:ext cx="4951660" cy="5586821"/>
          </a:xfrm>
          <a:custGeom>
            <a:avLst/>
            <a:gdLst/>
            <a:ahLst/>
            <a:cxnLst/>
            <a:rect r="r" b="b" t="t" l="l"/>
            <a:pathLst>
              <a:path h="5586821" w="4951660">
                <a:moveTo>
                  <a:pt x="0" y="0"/>
                </a:moveTo>
                <a:lnTo>
                  <a:pt x="4951660" y="0"/>
                </a:lnTo>
                <a:lnTo>
                  <a:pt x="4951660" y="5586821"/>
                </a:lnTo>
                <a:lnTo>
                  <a:pt x="0" y="5586821"/>
                </a:lnTo>
                <a:lnTo>
                  <a:pt x="0" y="0"/>
                </a:lnTo>
                <a:close/>
              </a:path>
            </a:pathLst>
          </a:custGeom>
          <a:blipFill>
            <a:blip r:embed="rId3"/>
            <a:stretch>
              <a:fillRect l="0" t="0" r="0" b="0"/>
            </a:stretch>
          </a:blipFill>
        </p:spPr>
      </p:sp>
      <p:sp>
        <p:nvSpPr>
          <p:cNvPr name="TextBox 8" id="8"/>
          <p:cNvSpPr txBox="true"/>
          <p:nvPr/>
        </p:nvSpPr>
        <p:spPr>
          <a:xfrm rot="0">
            <a:off x="1204256" y="696785"/>
            <a:ext cx="15175956" cy="87210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Environment Setup and Vitis(24.1) Launch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TextBox 6" id="6"/>
          <p:cNvSpPr txBox="true"/>
          <p:nvPr/>
        </p:nvSpPr>
        <p:spPr>
          <a:xfrm rot="0">
            <a:off x="1028700" y="2561193"/>
            <a:ext cx="10413081" cy="2555039"/>
          </a:xfrm>
          <a:prstGeom prst="rect">
            <a:avLst/>
          </a:prstGeom>
        </p:spPr>
        <p:txBody>
          <a:bodyPr anchor="t" rtlCol="false" tIns="0" lIns="0" bIns="0" rIns="0">
            <a:spAutoFit/>
          </a:bodyPr>
          <a:lstStyle/>
          <a:p>
            <a:pPr algn="l" marL="630120" indent="-315060" lvl="1">
              <a:lnSpc>
                <a:spcPts val="4086"/>
              </a:lnSpc>
              <a:buFont typeface="Arial"/>
              <a:buChar char="•"/>
            </a:pPr>
            <a:r>
              <a:rPr lang="en-US" sz="2918">
                <a:solidFill>
                  <a:srgbClr val="005B82"/>
                </a:solidFill>
                <a:latin typeface="Inter"/>
                <a:ea typeface="Inter"/>
                <a:cs typeface="Inter"/>
                <a:sym typeface="Inter"/>
              </a:rPr>
              <a:t>Select a workplace first.</a:t>
            </a:r>
          </a:p>
          <a:p>
            <a:pPr algn="l">
              <a:lnSpc>
                <a:spcPts val="4086"/>
              </a:lnSpc>
            </a:pPr>
          </a:p>
          <a:p>
            <a:pPr algn="l" marL="630120" indent="-315060" lvl="1">
              <a:lnSpc>
                <a:spcPts val="4086"/>
              </a:lnSpc>
              <a:buFont typeface="Arial"/>
              <a:buChar char="•"/>
            </a:pPr>
            <a:r>
              <a:rPr lang="en-US" sz="2918">
                <a:solidFill>
                  <a:srgbClr val="005B82"/>
                </a:solidFill>
                <a:latin typeface="Inter"/>
                <a:ea typeface="Inter"/>
                <a:cs typeface="Inter"/>
                <a:sym typeface="Inter"/>
              </a:rPr>
              <a:t>The create a new platform on it. Make sure to select the .xsa file when choosing the platform.</a:t>
            </a:r>
          </a:p>
          <a:p>
            <a:pPr algn="l">
              <a:lnSpc>
                <a:spcPts val="4086"/>
              </a:lnSpc>
              <a:spcBef>
                <a:spcPct val="0"/>
              </a:spcBef>
            </a:pPr>
          </a:p>
        </p:txBody>
      </p:sp>
      <p:sp>
        <p:nvSpPr>
          <p:cNvPr name="Freeform 7" id="7"/>
          <p:cNvSpPr/>
          <p:nvPr/>
        </p:nvSpPr>
        <p:spPr>
          <a:xfrm flipH="false" flipV="false" rot="0">
            <a:off x="12452200" y="797340"/>
            <a:ext cx="4807100" cy="4955426"/>
          </a:xfrm>
          <a:custGeom>
            <a:avLst/>
            <a:gdLst/>
            <a:ahLst/>
            <a:cxnLst/>
            <a:rect r="r" b="b" t="t" l="l"/>
            <a:pathLst>
              <a:path h="4955426" w="4807100">
                <a:moveTo>
                  <a:pt x="0" y="0"/>
                </a:moveTo>
                <a:lnTo>
                  <a:pt x="4807100" y="0"/>
                </a:lnTo>
                <a:lnTo>
                  <a:pt x="4807100" y="4955425"/>
                </a:lnTo>
                <a:lnTo>
                  <a:pt x="0" y="4955425"/>
                </a:lnTo>
                <a:lnTo>
                  <a:pt x="0" y="0"/>
                </a:lnTo>
                <a:close/>
              </a:path>
            </a:pathLst>
          </a:custGeom>
          <a:blipFill>
            <a:blip r:embed="rId3"/>
            <a:stretch>
              <a:fillRect l="0" t="0" r="0" b="0"/>
            </a:stretch>
          </a:blipFill>
        </p:spPr>
      </p:sp>
      <p:sp>
        <p:nvSpPr>
          <p:cNvPr name="Freeform 8" id="8"/>
          <p:cNvSpPr/>
          <p:nvPr/>
        </p:nvSpPr>
        <p:spPr>
          <a:xfrm flipH="false" flipV="false" rot="0">
            <a:off x="1080697" y="5143500"/>
            <a:ext cx="4915996" cy="5053266"/>
          </a:xfrm>
          <a:custGeom>
            <a:avLst/>
            <a:gdLst/>
            <a:ahLst/>
            <a:cxnLst/>
            <a:rect r="r" b="b" t="t" l="l"/>
            <a:pathLst>
              <a:path h="5053266" w="4915996">
                <a:moveTo>
                  <a:pt x="0" y="0"/>
                </a:moveTo>
                <a:lnTo>
                  <a:pt x="4915996" y="0"/>
                </a:lnTo>
                <a:lnTo>
                  <a:pt x="4915996" y="5053266"/>
                </a:lnTo>
                <a:lnTo>
                  <a:pt x="0" y="5053266"/>
                </a:lnTo>
                <a:lnTo>
                  <a:pt x="0" y="0"/>
                </a:lnTo>
                <a:close/>
              </a:path>
            </a:pathLst>
          </a:custGeom>
          <a:blipFill>
            <a:blip r:embed="rId4"/>
            <a:stretch>
              <a:fillRect l="0" t="0" r="0" b="0"/>
            </a:stretch>
          </a:blipFill>
        </p:spPr>
      </p:sp>
      <p:sp>
        <p:nvSpPr>
          <p:cNvPr name="TextBox 9" id="9"/>
          <p:cNvSpPr txBox="true"/>
          <p:nvPr/>
        </p:nvSpPr>
        <p:spPr>
          <a:xfrm rot="0">
            <a:off x="-1591285" y="540260"/>
            <a:ext cx="15175956" cy="87210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 Hardware Platform Preparation</a:t>
            </a:r>
          </a:p>
        </p:txBody>
      </p:sp>
      <p:sp>
        <p:nvSpPr>
          <p:cNvPr name="Freeform 10" id="10"/>
          <p:cNvSpPr/>
          <p:nvPr/>
        </p:nvSpPr>
        <p:spPr>
          <a:xfrm flipH="false" flipV="false" rot="0">
            <a:off x="7199724" y="5283252"/>
            <a:ext cx="7252419" cy="4913514"/>
          </a:xfrm>
          <a:custGeom>
            <a:avLst/>
            <a:gdLst/>
            <a:ahLst/>
            <a:cxnLst/>
            <a:rect r="r" b="b" t="t" l="l"/>
            <a:pathLst>
              <a:path h="4913514" w="7252419">
                <a:moveTo>
                  <a:pt x="0" y="0"/>
                </a:moveTo>
                <a:lnTo>
                  <a:pt x="7252419" y="0"/>
                </a:lnTo>
                <a:lnTo>
                  <a:pt x="7252419" y="4913514"/>
                </a:lnTo>
                <a:lnTo>
                  <a:pt x="0" y="4913514"/>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4" id="4"/>
          <p:cNvSpPr/>
          <p:nvPr/>
        </p:nvSpPr>
        <p:spPr>
          <a:xfrm flipH="false" flipV="false" rot="0">
            <a:off x="12726097" y="91716"/>
            <a:ext cx="5097713" cy="4942715"/>
          </a:xfrm>
          <a:custGeom>
            <a:avLst/>
            <a:gdLst/>
            <a:ahLst/>
            <a:cxnLst/>
            <a:rect r="r" b="b" t="t" l="l"/>
            <a:pathLst>
              <a:path h="4942715" w="5097713">
                <a:moveTo>
                  <a:pt x="0" y="0"/>
                </a:moveTo>
                <a:lnTo>
                  <a:pt x="5097713" y="0"/>
                </a:lnTo>
                <a:lnTo>
                  <a:pt x="5097713" y="4942715"/>
                </a:lnTo>
                <a:lnTo>
                  <a:pt x="0" y="4942715"/>
                </a:lnTo>
                <a:lnTo>
                  <a:pt x="0" y="0"/>
                </a:lnTo>
                <a:close/>
              </a:path>
            </a:pathLst>
          </a:custGeom>
          <a:blipFill>
            <a:blip r:embed="rId3"/>
            <a:stretch>
              <a:fillRect l="0" t="0" r="0" b="0"/>
            </a:stretch>
          </a:blipFill>
        </p:spPr>
      </p:sp>
      <p:sp>
        <p:nvSpPr>
          <p:cNvPr name="Freeform 5" id="5"/>
          <p:cNvSpPr/>
          <p:nvPr/>
        </p:nvSpPr>
        <p:spPr>
          <a:xfrm flipH="false" flipV="false" rot="0">
            <a:off x="248577" y="5507381"/>
            <a:ext cx="6097046" cy="3726819"/>
          </a:xfrm>
          <a:custGeom>
            <a:avLst/>
            <a:gdLst/>
            <a:ahLst/>
            <a:cxnLst/>
            <a:rect r="r" b="b" t="t" l="l"/>
            <a:pathLst>
              <a:path h="3726819" w="6097046">
                <a:moveTo>
                  <a:pt x="0" y="0"/>
                </a:moveTo>
                <a:lnTo>
                  <a:pt x="6097046" y="0"/>
                </a:lnTo>
                <a:lnTo>
                  <a:pt x="6097046" y="3726820"/>
                </a:lnTo>
                <a:lnTo>
                  <a:pt x="0" y="3726820"/>
                </a:lnTo>
                <a:lnTo>
                  <a:pt x="0" y="0"/>
                </a:lnTo>
                <a:close/>
              </a:path>
            </a:pathLst>
          </a:custGeom>
          <a:blipFill>
            <a:blip r:embed="rId4"/>
            <a:stretch>
              <a:fillRect l="0" t="0" r="0" b="0"/>
            </a:stretch>
          </a:blipFill>
        </p:spPr>
      </p:sp>
      <p:sp>
        <p:nvSpPr>
          <p:cNvPr name="Freeform 6" id="6"/>
          <p:cNvSpPr/>
          <p:nvPr/>
        </p:nvSpPr>
        <p:spPr>
          <a:xfrm flipH="false" flipV="false" rot="0">
            <a:off x="6573641" y="5507381"/>
            <a:ext cx="5521214" cy="3726819"/>
          </a:xfrm>
          <a:custGeom>
            <a:avLst/>
            <a:gdLst/>
            <a:ahLst/>
            <a:cxnLst/>
            <a:rect r="r" b="b" t="t" l="l"/>
            <a:pathLst>
              <a:path h="3726819" w="5521214">
                <a:moveTo>
                  <a:pt x="0" y="0"/>
                </a:moveTo>
                <a:lnTo>
                  <a:pt x="5521214" y="0"/>
                </a:lnTo>
                <a:lnTo>
                  <a:pt x="5521214" y="3726820"/>
                </a:lnTo>
                <a:lnTo>
                  <a:pt x="0" y="3726820"/>
                </a:lnTo>
                <a:lnTo>
                  <a:pt x="0" y="0"/>
                </a:lnTo>
                <a:close/>
              </a:path>
            </a:pathLst>
          </a:custGeom>
          <a:blipFill>
            <a:blip r:embed="rId5"/>
            <a:stretch>
              <a:fillRect l="0" t="0" r="0" b="0"/>
            </a:stretch>
          </a:blipFill>
        </p:spPr>
      </p:sp>
      <p:sp>
        <p:nvSpPr>
          <p:cNvPr name="Freeform 7" id="7"/>
          <p:cNvSpPr/>
          <p:nvPr/>
        </p:nvSpPr>
        <p:spPr>
          <a:xfrm flipH="false" flipV="false" rot="0">
            <a:off x="12322873" y="5483282"/>
            <a:ext cx="5500937" cy="3775018"/>
          </a:xfrm>
          <a:custGeom>
            <a:avLst/>
            <a:gdLst/>
            <a:ahLst/>
            <a:cxnLst/>
            <a:rect r="r" b="b" t="t" l="l"/>
            <a:pathLst>
              <a:path h="3775018" w="5500937">
                <a:moveTo>
                  <a:pt x="0" y="0"/>
                </a:moveTo>
                <a:lnTo>
                  <a:pt x="5500937" y="0"/>
                </a:lnTo>
                <a:lnTo>
                  <a:pt x="5500937" y="3775018"/>
                </a:lnTo>
                <a:lnTo>
                  <a:pt x="0" y="3775018"/>
                </a:lnTo>
                <a:lnTo>
                  <a:pt x="0" y="0"/>
                </a:lnTo>
                <a:close/>
              </a:path>
            </a:pathLst>
          </a:custGeom>
          <a:blipFill>
            <a:blip r:embed="rId6"/>
            <a:stretch>
              <a:fillRect l="0" t="0" r="0" b="0"/>
            </a:stretch>
          </a:blipFill>
        </p:spPr>
      </p:sp>
      <p:sp>
        <p:nvSpPr>
          <p:cNvPr name="TextBox 8" id="8"/>
          <p:cNvSpPr txBox="true"/>
          <p:nvPr/>
        </p:nvSpPr>
        <p:spPr>
          <a:xfrm rot="0">
            <a:off x="1028700" y="1467248"/>
            <a:ext cx="10413081" cy="3180554"/>
          </a:xfrm>
          <a:prstGeom prst="rect">
            <a:avLst/>
          </a:prstGeom>
        </p:spPr>
        <p:txBody>
          <a:bodyPr anchor="t" rtlCol="false" tIns="0" lIns="0" bIns="0" rIns="0">
            <a:spAutoFit/>
          </a:bodyPr>
          <a:lstStyle/>
          <a:p>
            <a:pPr algn="l" marL="651709" indent="-325855" lvl="1">
              <a:lnSpc>
                <a:spcPts val="4225"/>
              </a:lnSpc>
              <a:buFont typeface="Arial"/>
              <a:buChar char="•"/>
            </a:pPr>
            <a:r>
              <a:rPr lang="en-US" sz="3018">
                <a:solidFill>
                  <a:srgbClr val="005B82"/>
                </a:solidFill>
                <a:latin typeface="Inter"/>
                <a:ea typeface="Inter"/>
                <a:cs typeface="Inter"/>
                <a:sym typeface="Inter"/>
              </a:rPr>
              <a:t>Now create a new application, from the examples.</a:t>
            </a:r>
          </a:p>
          <a:p>
            <a:pPr algn="l">
              <a:lnSpc>
                <a:spcPts val="4225"/>
              </a:lnSpc>
            </a:pPr>
          </a:p>
          <a:p>
            <a:pPr algn="l" marL="651709" indent="-325855" lvl="1">
              <a:lnSpc>
                <a:spcPts val="4225"/>
              </a:lnSpc>
              <a:buFont typeface="Arial"/>
              <a:buChar char="•"/>
            </a:pPr>
            <a:r>
              <a:rPr lang="en-US" sz="3018">
                <a:solidFill>
                  <a:srgbClr val="005B82"/>
                </a:solidFill>
                <a:latin typeface="Inter"/>
                <a:ea typeface="Inter"/>
                <a:cs typeface="Inter"/>
                <a:sym typeface="Inter"/>
              </a:rPr>
              <a:t>Choose Hello World from the examples and press the plus button to create a new application.</a:t>
            </a:r>
          </a:p>
          <a:p>
            <a:pPr algn="l">
              <a:lnSpc>
                <a:spcPts val="4225"/>
              </a:lnSpc>
            </a:pPr>
          </a:p>
          <a:p>
            <a:pPr algn="l" marL="651709" indent="-325855" lvl="1">
              <a:lnSpc>
                <a:spcPts val="4225"/>
              </a:lnSpc>
              <a:buFont typeface="Arial"/>
              <a:buChar char="•"/>
            </a:pPr>
            <a:r>
              <a:rPr lang="en-US" sz="3018">
                <a:solidFill>
                  <a:srgbClr val="005B82"/>
                </a:solidFill>
                <a:latin typeface="Inter"/>
                <a:ea typeface="Inter"/>
                <a:cs typeface="Inter"/>
                <a:sym typeface="Inter"/>
              </a:rPr>
              <a:t>Choose the newly created platform for it.</a:t>
            </a:r>
          </a:p>
        </p:txBody>
      </p:sp>
      <p:sp>
        <p:nvSpPr>
          <p:cNvPr name="TextBox 9" id="9"/>
          <p:cNvSpPr txBox="true"/>
          <p:nvPr/>
        </p:nvSpPr>
        <p:spPr>
          <a:xfrm rot="0">
            <a:off x="-791464" y="156596"/>
            <a:ext cx="15175956" cy="87210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Application Project and UART Code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4864" y="-8096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12772657" y="6052478"/>
            <a:ext cx="4914848" cy="3982677"/>
          </a:xfrm>
          <a:custGeom>
            <a:avLst/>
            <a:gdLst/>
            <a:ahLst/>
            <a:cxnLst/>
            <a:rect r="r" b="b" t="t" l="l"/>
            <a:pathLst>
              <a:path h="3982677" w="4914848">
                <a:moveTo>
                  <a:pt x="0" y="0"/>
                </a:moveTo>
                <a:lnTo>
                  <a:pt x="4914848" y="0"/>
                </a:lnTo>
                <a:lnTo>
                  <a:pt x="4914848" y="3982677"/>
                </a:lnTo>
                <a:lnTo>
                  <a:pt x="0" y="3982677"/>
                </a:lnTo>
                <a:lnTo>
                  <a:pt x="0" y="0"/>
                </a:lnTo>
                <a:close/>
              </a:path>
            </a:pathLst>
          </a:custGeom>
          <a:blipFill>
            <a:blip r:embed="rId3"/>
            <a:stretch>
              <a:fillRect l="0" t="0" r="-55121" b="0"/>
            </a:stretch>
          </a:blipFill>
        </p:spPr>
      </p:sp>
      <p:sp>
        <p:nvSpPr>
          <p:cNvPr name="TextBox 7" id="7"/>
          <p:cNvSpPr txBox="true"/>
          <p:nvPr/>
        </p:nvSpPr>
        <p:spPr>
          <a:xfrm rot="0">
            <a:off x="1204256" y="2011089"/>
            <a:ext cx="10413081" cy="7448078"/>
          </a:xfrm>
          <a:prstGeom prst="rect">
            <a:avLst/>
          </a:prstGeom>
        </p:spPr>
        <p:txBody>
          <a:bodyPr anchor="t" rtlCol="false" tIns="0" lIns="0" bIns="0" rIns="0">
            <a:spAutoFit/>
          </a:bodyPr>
          <a:lstStyle/>
          <a:p>
            <a:pPr algn="l" marL="651709" indent="-325855" lvl="1">
              <a:lnSpc>
                <a:spcPts val="4225"/>
              </a:lnSpc>
              <a:buFont typeface="Arial"/>
              <a:buChar char="•"/>
            </a:pPr>
            <a:r>
              <a:rPr lang="en-US" sz="3018">
                <a:solidFill>
                  <a:srgbClr val="005B82"/>
                </a:solidFill>
                <a:latin typeface="Inter"/>
                <a:ea typeface="Inter"/>
                <a:cs typeface="Inter"/>
                <a:sym typeface="Inter"/>
              </a:rPr>
              <a:t>Build (compile) the application project in Vitis, producing the required binary files.</a:t>
            </a:r>
          </a:p>
          <a:p>
            <a:pPr algn="l">
              <a:lnSpc>
                <a:spcPts val="4225"/>
              </a:lnSpc>
            </a:pPr>
          </a:p>
          <a:p>
            <a:pPr algn="l" marL="651709" indent="-325855" lvl="1">
              <a:lnSpc>
                <a:spcPts val="4225"/>
              </a:lnSpc>
              <a:buFont typeface="Arial"/>
              <a:buChar char="•"/>
            </a:pPr>
            <a:r>
              <a:rPr lang="en-US" sz="3018">
                <a:solidFill>
                  <a:srgbClr val="005B82"/>
                </a:solidFill>
                <a:latin typeface="Inter"/>
                <a:ea typeface="Inter"/>
                <a:cs typeface="Inter"/>
                <a:sym typeface="Inter"/>
              </a:rPr>
              <a:t>Program the ZedBoard by pressing the run button and choose Zedbaord as a target connection.</a:t>
            </a:r>
          </a:p>
          <a:p>
            <a:pPr algn="l">
              <a:lnSpc>
                <a:spcPts val="4225"/>
              </a:lnSpc>
            </a:pPr>
          </a:p>
          <a:p>
            <a:pPr algn="l" marL="651709" indent="-325855" lvl="1">
              <a:lnSpc>
                <a:spcPts val="4225"/>
              </a:lnSpc>
              <a:buFont typeface="Arial"/>
              <a:buChar char="•"/>
            </a:pPr>
            <a:r>
              <a:rPr lang="en-US" sz="3018">
                <a:solidFill>
                  <a:srgbClr val="005B82"/>
                </a:solidFill>
                <a:latin typeface="Inter"/>
                <a:ea typeface="Inter"/>
                <a:cs typeface="Inter"/>
                <a:sym typeface="Inter"/>
              </a:rPr>
              <a:t>Use a serial terminal on your PC (such as PuTTY or Tera Term) to connect to the ZedBoard’s UART port, setting the correct baud rate (typically 115200, 8-N-1).</a:t>
            </a:r>
          </a:p>
          <a:p>
            <a:pPr algn="l">
              <a:lnSpc>
                <a:spcPts val="4225"/>
              </a:lnSpc>
            </a:pPr>
          </a:p>
          <a:p>
            <a:pPr algn="l" marL="651709" indent="-325855" lvl="1">
              <a:lnSpc>
                <a:spcPts val="4225"/>
              </a:lnSpc>
              <a:buFont typeface="Arial"/>
              <a:buChar char="•"/>
            </a:pPr>
            <a:r>
              <a:rPr lang="en-US" sz="3018">
                <a:solidFill>
                  <a:srgbClr val="005B82"/>
                </a:solidFill>
                <a:latin typeface="Inter"/>
                <a:ea typeface="Inter"/>
                <a:cs typeface="Inter"/>
                <a:sym typeface="Inter"/>
              </a:rPr>
              <a:t>Observe the Hello World output to verify that the UART and application are functioning as expected.</a:t>
            </a:r>
          </a:p>
          <a:p>
            <a:pPr algn="l">
              <a:lnSpc>
                <a:spcPts val="4225"/>
              </a:lnSpc>
              <a:spcBef>
                <a:spcPct val="0"/>
              </a:spcBef>
            </a:pPr>
          </a:p>
        </p:txBody>
      </p:sp>
      <p:sp>
        <p:nvSpPr>
          <p:cNvPr name="Freeform 8" id="8"/>
          <p:cNvSpPr/>
          <p:nvPr/>
        </p:nvSpPr>
        <p:spPr>
          <a:xfrm flipH="false" flipV="false" rot="0">
            <a:off x="12772657" y="1555091"/>
            <a:ext cx="4914848" cy="4005503"/>
          </a:xfrm>
          <a:custGeom>
            <a:avLst/>
            <a:gdLst/>
            <a:ahLst/>
            <a:cxnLst/>
            <a:rect r="r" b="b" t="t" l="l"/>
            <a:pathLst>
              <a:path h="4005503" w="4914848">
                <a:moveTo>
                  <a:pt x="0" y="0"/>
                </a:moveTo>
                <a:lnTo>
                  <a:pt x="4914848" y="0"/>
                </a:lnTo>
                <a:lnTo>
                  <a:pt x="4914848" y="4005502"/>
                </a:lnTo>
                <a:lnTo>
                  <a:pt x="0" y="4005502"/>
                </a:lnTo>
                <a:lnTo>
                  <a:pt x="0" y="0"/>
                </a:lnTo>
                <a:close/>
              </a:path>
            </a:pathLst>
          </a:custGeom>
          <a:blipFill>
            <a:blip r:embed="rId4"/>
            <a:stretch>
              <a:fillRect l="0" t="0" r="-11167" b="0"/>
            </a:stretch>
          </a:blipFill>
        </p:spPr>
      </p:sp>
      <p:sp>
        <p:nvSpPr>
          <p:cNvPr name="TextBox 9" id="9"/>
          <p:cNvSpPr txBox="true"/>
          <p:nvPr/>
        </p:nvSpPr>
        <p:spPr>
          <a:xfrm rot="0">
            <a:off x="1204256" y="540260"/>
            <a:ext cx="15175956" cy="872104"/>
          </a:xfrm>
          <a:prstGeom prst="rect">
            <a:avLst/>
          </a:prstGeom>
        </p:spPr>
        <p:txBody>
          <a:bodyPr anchor="t" rtlCol="false" tIns="0" lIns="0" bIns="0" rIns="0">
            <a:spAutoFit/>
          </a:bodyPr>
          <a:lstStyle/>
          <a:p>
            <a:pPr algn="ctr">
              <a:lnSpc>
                <a:spcPts val="7056"/>
              </a:lnSpc>
              <a:spcBef>
                <a:spcPct val="0"/>
              </a:spcBef>
            </a:pPr>
            <a:r>
              <a:rPr lang="en-US" b="true" sz="5040">
                <a:solidFill>
                  <a:srgbClr val="005B82"/>
                </a:solidFill>
                <a:latin typeface="Inter Bold"/>
                <a:ea typeface="Inter Bold"/>
                <a:cs typeface="Inter Bold"/>
                <a:sym typeface="Inter Bold"/>
              </a:rPr>
              <a:t>Programming, Debugging, and Testing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6703099" y="7570778"/>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4411000" y="2548727"/>
            <a:ext cx="9439882" cy="7622705"/>
          </a:xfrm>
          <a:custGeom>
            <a:avLst/>
            <a:gdLst/>
            <a:ahLst/>
            <a:cxnLst/>
            <a:rect r="r" b="b" t="t" l="l"/>
            <a:pathLst>
              <a:path h="7622705" w="9439882">
                <a:moveTo>
                  <a:pt x="0" y="0"/>
                </a:moveTo>
                <a:lnTo>
                  <a:pt x="9439882" y="0"/>
                </a:lnTo>
                <a:lnTo>
                  <a:pt x="9439882" y="7622705"/>
                </a:lnTo>
                <a:lnTo>
                  <a:pt x="0" y="7622705"/>
                </a:lnTo>
                <a:lnTo>
                  <a:pt x="0" y="0"/>
                </a:lnTo>
                <a:close/>
              </a:path>
            </a:pathLst>
          </a:custGeom>
          <a:blipFill>
            <a:blip r:embed="rId3"/>
            <a:stretch>
              <a:fillRect l="0" t="0" r="0" b="0"/>
            </a:stretch>
          </a:blipFill>
        </p:spPr>
      </p:sp>
      <p:sp>
        <p:nvSpPr>
          <p:cNvPr name="TextBox 9" id="9"/>
          <p:cNvSpPr txBox="true"/>
          <p:nvPr/>
        </p:nvSpPr>
        <p:spPr>
          <a:xfrm rot="0">
            <a:off x="1673068" y="-32895"/>
            <a:ext cx="3076501" cy="1445096"/>
          </a:xfrm>
          <a:prstGeom prst="rect">
            <a:avLst/>
          </a:prstGeom>
        </p:spPr>
        <p:txBody>
          <a:bodyPr anchor="t" rtlCol="false" tIns="0" lIns="0" bIns="0" rIns="0">
            <a:spAutoFit/>
          </a:bodyPr>
          <a:lstStyle/>
          <a:p>
            <a:pPr algn="ctr">
              <a:lnSpc>
                <a:spcPts val="11749"/>
              </a:lnSpc>
              <a:spcBef>
                <a:spcPct val="0"/>
              </a:spcBef>
            </a:pPr>
            <a:r>
              <a:rPr lang="en-US" b="true" sz="8392">
                <a:solidFill>
                  <a:srgbClr val="005B82"/>
                </a:solidFill>
                <a:latin typeface="Inter Bold"/>
                <a:ea typeface="Inter Bold"/>
                <a:cs typeface="Inter Bold"/>
                <a:sym typeface="Inter Bold"/>
              </a:rPr>
              <a:t>UART</a:t>
            </a:r>
          </a:p>
        </p:txBody>
      </p:sp>
      <p:sp>
        <p:nvSpPr>
          <p:cNvPr name="TextBox 10" id="10"/>
          <p:cNvSpPr txBox="true"/>
          <p:nvPr/>
        </p:nvSpPr>
        <p:spPr>
          <a:xfrm rot="0">
            <a:off x="1673068" y="1810221"/>
            <a:ext cx="3551480" cy="738506"/>
          </a:xfrm>
          <a:prstGeom prst="rect">
            <a:avLst/>
          </a:prstGeom>
        </p:spPr>
        <p:txBody>
          <a:bodyPr anchor="t" rtlCol="false" tIns="0" lIns="0" bIns="0" rIns="0">
            <a:spAutoFit/>
          </a:bodyPr>
          <a:lstStyle/>
          <a:p>
            <a:pPr algn="ctr">
              <a:lnSpc>
                <a:spcPts val="6019"/>
              </a:lnSpc>
            </a:pPr>
            <a:r>
              <a:rPr lang="en-US" sz="4299">
                <a:solidFill>
                  <a:srgbClr val="005B82"/>
                </a:solidFill>
                <a:latin typeface="Inter"/>
                <a:ea typeface="Inter"/>
                <a:cs typeface="Inter"/>
                <a:sym typeface="Inter"/>
              </a:rPr>
              <a:t>Calculations</a:t>
            </a:r>
          </a:p>
        </p:txBody>
      </p:sp>
      <p:sp>
        <p:nvSpPr>
          <p:cNvPr name="TextBox 11" id="11"/>
          <p:cNvSpPr txBox="true"/>
          <p:nvPr/>
        </p:nvSpPr>
        <p:spPr>
          <a:xfrm rot="0">
            <a:off x="1845115" y="1229477"/>
            <a:ext cx="6758866" cy="405819"/>
          </a:xfrm>
          <a:prstGeom prst="rect">
            <a:avLst/>
          </a:prstGeom>
        </p:spPr>
        <p:txBody>
          <a:bodyPr anchor="t" rtlCol="false" tIns="0" lIns="0" bIns="0" rIns="0">
            <a:spAutoFit/>
          </a:bodyPr>
          <a:lstStyle/>
          <a:p>
            <a:pPr algn="l">
              <a:lnSpc>
                <a:spcPts val="3360"/>
              </a:lnSpc>
            </a:pPr>
            <a:r>
              <a:rPr lang="en-US" sz="2400">
                <a:solidFill>
                  <a:srgbClr val="005B82"/>
                </a:solidFill>
                <a:latin typeface="Inter"/>
                <a:ea typeface="Inter"/>
                <a:cs typeface="Inter"/>
                <a:sym typeface="Inter"/>
              </a:rPr>
              <a:t>Universal Asynchronous Receiver/Transmitter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515" y="2308399"/>
            <a:ext cx="6843704" cy="7902691"/>
          </a:xfrm>
          <a:custGeom>
            <a:avLst/>
            <a:gdLst/>
            <a:ahLst/>
            <a:cxnLst/>
            <a:rect r="r" b="b" t="t" l="l"/>
            <a:pathLst>
              <a:path h="7902691" w="6843704">
                <a:moveTo>
                  <a:pt x="0" y="0"/>
                </a:moveTo>
                <a:lnTo>
                  <a:pt x="6843704" y="0"/>
                </a:lnTo>
                <a:lnTo>
                  <a:pt x="6843704" y="7902690"/>
                </a:lnTo>
                <a:lnTo>
                  <a:pt x="0" y="7902690"/>
                </a:lnTo>
                <a:lnTo>
                  <a:pt x="0" y="0"/>
                </a:lnTo>
                <a:close/>
              </a:path>
            </a:pathLst>
          </a:custGeom>
          <a:blipFill>
            <a:blip r:embed="rId2"/>
            <a:stretch>
              <a:fillRect l="0" t="0" r="0" b="0"/>
            </a:stretch>
          </a:blipFill>
        </p:spPr>
      </p:sp>
      <p:sp>
        <p:nvSpPr>
          <p:cNvPr name="Freeform 3" id="3"/>
          <p:cNvSpPr/>
          <p:nvPr/>
        </p:nvSpPr>
        <p:spPr>
          <a:xfrm flipH="false" flipV="false" rot="0">
            <a:off x="5549585" y="2308399"/>
            <a:ext cx="5969753" cy="7902691"/>
          </a:xfrm>
          <a:custGeom>
            <a:avLst/>
            <a:gdLst/>
            <a:ahLst/>
            <a:cxnLst/>
            <a:rect r="r" b="b" t="t" l="l"/>
            <a:pathLst>
              <a:path h="7902691" w="5969753">
                <a:moveTo>
                  <a:pt x="0" y="0"/>
                </a:moveTo>
                <a:lnTo>
                  <a:pt x="5969753" y="0"/>
                </a:lnTo>
                <a:lnTo>
                  <a:pt x="5969753" y="7902690"/>
                </a:lnTo>
                <a:lnTo>
                  <a:pt x="0" y="7902690"/>
                </a:lnTo>
                <a:lnTo>
                  <a:pt x="0" y="0"/>
                </a:lnTo>
                <a:close/>
              </a:path>
            </a:pathLst>
          </a:custGeom>
          <a:blipFill>
            <a:blip r:embed="rId3"/>
            <a:stretch>
              <a:fillRect l="0" t="0" r="0" b="0"/>
            </a:stretch>
          </a:blipFill>
        </p:spPr>
      </p:sp>
      <p:sp>
        <p:nvSpPr>
          <p:cNvPr name="Freeform 4" id="4"/>
          <p:cNvSpPr/>
          <p:nvPr/>
        </p:nvSpPr>
        <p:spPr>
          <a:xfrm flipH="false" flipV="false" rot="0">
            <a:off x="11190137" y="4505265"/>
            <a:ext cx="6922517" cy="5705825"/>
          </a:xfrm>
          <a:custGeom>
            <a:avLst/>
            <a:gdLst/>
            <a:ahLst/>
            <a:cxnLst/>
            <a:rect r="r" b="b" t="t" l="l"/>
            <a:pathLst>
              <a:path h="5705825" w="6922517">
                <a:moveTo>
                  <a:pt x="0" y="0"/>
                </a:moveTo>
                <a:lnTo>
                  <a:pt x="6922517" y="0"/>
                </a:lnTo>
                <a:lnTo>
                  <a:pt x="6922517" y="5705824"/>
                </a:lnTo>
                <a:lnTo>
                  <a:pt x="0" y="5705824"/>
                </a:lnTo>
                <a:lnTo>
                  <a:pt x="0" y="0"/>
                </a:lnTo>
                <a:close/>
              </a:path>
            </a:pathLst>
          </a:custGeom>
          <a:blipFill>
            <a:blip r:embed="rId4"/>
            <a:stretch>
              <a:fillRect l="0" t="0" r="-2532" b="0"/>
            </a:stretch>
          </a:blipFill>
        </p:spPr>
      </p:sp>
      <p:sp>
        <p:nvSpPr>
          <p:cNvPr name="TextBox 5" id="5"/>
          <p:cNvSpPr txBox="true"/>
          <p:nvPr/>
        </p:nvSpPr>
        <p:spPr>
          <a:xfrm rot="0">
            <a:off x="330515" y="373396"/>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6" id="6"/>
          <p:cNvSpPr txBox="true"/>
          <p:nvPr/>
        </p:nvSpPr>
        <p:spPr>
          <a:xfrm rot="0">
            <a:off x="973197" y="1520689"/>
            <a:ext cx="13290059" cy="572900"/>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Verilog code for Transmitter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58887" y="-526513"/>
            <a:ext cx="2622161" cy="2622161"/>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2011584" y="7816676"/>
            <a:ext cx="4448198" cy="4448198"/>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4428636" y="1497645"/>
            <a:ext cx="9430728" cy="8543130"/>
          </a:xfrm>
          <a:custGeom>
            <a:avLst/>
            <a:gdLst/>
            <a:ahLst/>
            <a:cxnLst/>
            <a:rect r="r" b="b" t="t" l="l"/>
            <a:pathLst>
              <a:path h="8543130" w="9430728">
                <a:moveTo>
                  <a:pt x="0" y="0"/>
                </a:moveTo>
                <a:lnTo>
                  <a:pt x="9430728" y="0"/>
                </a:lnTo>
                <a:lnTo>
                  <a:pt x="9430728" y="8543130"/>
                </a:lnTo>
                <a:lnTo>
                  <a:pt x="0" y="8543130"/>
                </a:lnTo>
                <a:lnTo>
                  <a:pt x="0" y="0"/>
                </a:lnTo>
                <a:close/>
              </a:path>
            </a:pathLst>
          </a:custGeom>
          <a:blipFill>
            <a:blip r:embed="rId3"/>
            <a:stretch>
              <a:fillRect l="0" t="0" r="0" b="0"/>
            </a:stretch>
          </a:blipFill>
        </p:spPr>
      </p:sp>
      <p:sp>
        <p:nvSpPr>
          <p:cNvPr name="TextBox 7" id="7"/>
          <p:cNvSpPr txBox="true"/>
          <p:nvPr/>
        </p:nvSpPr>
        <p:spPr>
          <a:xfrm rot="0">
            <a:off x="2237837" y="435930"/>
            <a:ext cx="13812326" cy="1061715"/>
          </a:xfrm>
          <a:prstGeom prst="rect">
            <a:avLst/>
          </a:prstGeom>
        </p:spPr>
        <p:txBody>
          <a:bodyPr anchor="t" rtlCol="false" tIns="0" lIns="0" bIns="0" rIns="0">
            <a:spAutoFit/>
          </a:bodyPr>
          <a:lstStyle/>
          <a:p>
            <a:pPr algn="ctr">
              <a:lnSpc>
                <a:spcPts val="8680"/>
              </a:lnSpc>
              <a:spcBef>
                <a:spcPct val="0"/>
              </a:spcBef>
            </a:pPr>
            <a:r>
              <a:rPr lang="en-US" b="true" sz="6200">
                <a:solidFill>
                  <a:srgbClr val="005B82"/>
                </a:solidFill>
                <a:latin typeface="Inter Bold"/>
                <a:ea typeface="Inter Bold"/>
                <a:cs typeface="Inter Bold"/>
                <a:sym typeface="Inter Bold"/>
              </a:rPr>
              <a:t>Zedbaord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75346" y="2308399"/>
            <a:ext cx="6936575" cy="7718817"/>
          </a:xfrm>
          <a:custGeom>
            <a:avLst/>
            <a:gdLst/>
            <a:ahLst/>
            <a:cxnLst/>
            <a:rect r="r" b="b" t="t" l="l"/>
            <a:pathLst>
              <a:path h="7718817" w="6936575">
                <a:moveTo>
                  <a:pt x="0" y="0"/>
                </a:moveTo>
                <a:lnTo>
                  <a:pt x="6936574" y="0"/>
                </a:lnTo>
                <a:lnTo>
                  <a:pt x="6936574" y="7718817"/>
                </a:lnTo>
                <a:lnTo>
                  <a:pt x="0" y="7718817"/>
                </a:lnTo>
                <a:lnTo>
                  <a:pt x="0" y="0"/>
                </a:lnTo>
                <a:close/>
              </a:path>
            </a:pathLst>
          </a:custGeom>
          <a:blipFill>
            <a:blip r:embed="rId3"/>
            <a:stretch>
              <a:fillRect l="0" t="-5906" r="0" b="0"/>
            </a:stretch>
          </a:blipFill>
        </p:spPr>
      </p:sp>
      <p:sp>
        <p:nvSpPr>
          <p:cNvPr name="Freeform 9" id="9"/>
          <p:cNvSpPr/>
          <p:nvPr/>
        </p:nvSpPr>
        <p:spPr>
          <a:xfrm flipH="false" flipV="false" rot="0">
            <a:off x="4832228" y="2386575"/>
            <a:ext cx="7261788" cy="7562465"/>
          </a:xfrm>
          <a:custGeom>
            <a:avLst/>
            <a:gdLst/>
            <a:ahLst/>
            <a:cxnLst/>
            <a:rect r="r" b="b" t="t" l="l"/>
            <a:pathLst>
              <a:path h="7562465" w="7261788">
                <a:moveTo>
                  <a:pt x="0" y="0"/>
                </a:moveTo>
                <a:lnTo>
                  <a:pt x="7261788" y="0"/>
                </a:lnTo>
                <a:lnTo>
                  <a:pt x="7261788" y="7562465"/>
                </a:lnTo>
                <a:lnTo>
                  <a:pt x="0" y="7562465"/>
                </a:lnTo>
                <a:lnTo>
                  <a:pt x="0" y="0"/>
                </a:lnTo>
                <a:close/>
              </a:path>
            </a:pathLst>
          </a:custGeom>
          <a:blipFill>
            <a:blip r:embed="rId4"/>
            <a:stretch>
              <a:fillRect l="0" t="0" r="-9842" b="-35134"/>
            </a:stretch>
          </a:blipFill>
        </p:spPr>
      </p:sp>
      <p:sp>
        <p:nvSpPr>
          <p:cNvPr name="Freeform 10" id="10"/>
          <p:cNvSpPr/>
          <p:nvPr/>
        </p:nvSpPr>
        <p:spPr>
          <a:xfrm flipH="false" flipV="false" rot="0">
            <a:off x="12094016" y="5381680"/>
            <a:ext cx="6053166" cy="4716586"/>
          </a:xfrm>
          <a:custGeom>
            <a:avLst/>
            <a:gdLst/>
            <a:ahLst/>
            <a:cxnLst/>
            <a:rect r="r" b="b" t="t" l="l"/>
            <a:pathLst>
              <a:path h="4716586" w="6053166">
                <a:moveTo>
                  <a:pt x="0" y="0"/>
                </a:moveTo>
                <a:lnTo>
                  <a:pt x="6053166" y="0"/>
                </a:lnTo>
                <a:lnTo>
                  <a:pt x="6053166" y="4716586"/>
                </a:lnTo>
                <a:lnTo>
                  <a:pt x="0" y="4716586"/>
                </a:lnTo>
                <a:lnTo>
                  <a:pt x="0" y="0"/>
                </a:lnTo>
                <a:close/>
              </a:path>
            </a:pathLst>
          </a:custGeom>
          <a:blipFill>
            <a:blip r:embed="rId5"/>
            <a:stretch>
              <a:fillRect l="0" t="0" r="-6795" b="0"/>
            </a:stretch>
          </a:blipFill>
        </p:spPr>
      </p:sp>
      <p:sp>
        <p:nvSpPr>
          <p:cNvPr name="TextBox 11" id="11"/>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2" id="12"/>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Verilog code for Receiver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388587" y="2523850"/>
            <a:ext cx="8027167" cy="7453492"/>
          </a:xfrm>
          <a:custGeom>
            <a:avLst/>
            <a:gdLst/>
            <a:ahLst/>
            <a:cxnLst/>
            <a:rect r="r" b="b" t="t" l="l"/>
            <a:pathLst>
              <a:path h="7453492" w="8027167">
                <a:moveTo>
                  <a:pt x="0" y="0"/>
                </a:moveTo>
                <a:lnTo>
                  <a:pt x="8027167" y="0"/>
                </a:lnTo>
                <a:lnTo>
                  <a:pt x="8027167" y="7453491"/>
                </a:lnTo>
                <a:lnTo>
                  <a:pt x="0" y="7453491"/>
                </a:lnTo>
                <a:lnTo>
                  <a:pt x="0" y="0"/>
                </a:lnTo>
                <a:close/>
              </a:path>
            </a:pathLst>
          </a:custGeom>
          <a:blipFill>
            <a:blip r:embed="rId3"/>
            <a:stretch>
              <a:fillRect l="0" t="0" r="0" b="-40919"/>
            </a:stretch>
          </a:blipFill>
        </p:spPr>
      </p:sp>
      <p:sp>
        <p:nvSpPr>
          <p:cNvPr name="Freeform 9" id="9"/>
          <p:cNvSpPr/>
          <p:nvPr/>
        </p:nvSpPr>
        <p:spPr>
          <a:xfrm flipH="false" flipV="false" rot="0">
            <a:off x="10107987" y="4742265"/>
            <a:ext cx="7151313" cy="2556328"/>
          </a:xfrm>
          <a:custGeom>
            <a:avLst/>
            <a:gdLst/>
            <a:ahLst/>
            <a:cxnLst/>
            <a:rect r="r" b="b" t="t" l="l"/>
            <a:pathLst>
              <a:path h="2556328" w="7151313">
                <a:moveTo>
                  <a:pt x="0" y="0"/>
                </a:moveTo>
                <a:lnTo>
                  <a:pt x="7151313" y="0"/>
                </a:lnTo>
                <a:lnTo>
                  <a:pt x="7151313" y="2556328"/>
                </a:lnTo>
                <a:lnTo>
                  <a:pt x="0" y="2556328"/>
                </a:lnTo>
                <a:lnTo>
                  <a:pt x="0" y="0"/>
                </a:lnTo>
                <a:close/>
              </a:path>
            </a:pathLst>
          </a:custGeom>
          <a:blipFill>
            <a:blip r:embed="rId3"/>
            <a:stretch>
              <a:fillRect l="0" t="-266049" r="0" b="0"/>
            </a:stretch>
          </a:blipFill>
        </p:spPr>
      </p:sp>
      <p:sp>
        <p:nvSpPr>
          <p:cNvPr name="TextBox 10" id="10"/>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1" id="11"/>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Verilog code for Combination of Transmitter and Receiver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815927" y="2195073"/>
            <a:ext cx="7193344" cy="7903193"/>
          </a:xfrm>
          <a:custGeom>
            <a:avLst/>
            <a:gdLst/>
            <a:ahLst/>
            <a:cxnLst/>
            <a:rect r="r" b="b" t="t" l="l"/>
            <a:pathLst>
              <a:path h="7903193" w="7193344">
                <a:moveTo>
                  <a:pt x="0" y="0"/>
                </a:moveTo>
                <a:lnTo>
                  <a:pt x="7193344" y="0"/>
                </a:lnTo>
                <a:lnTo>
                  <a:pt x="7193344" y="7903193"/>
                </a:lnTo>
                <a:lnTo>
                  <a:pt x="0" y="7903193"/>
                </a:lnTo>
                <a:lnTo>
                  <a:pt x="0" y="0"/>
                </a:lnTo>
                <a:close/>
              </a:path>
            </a:pathLst>
          </a:custGeom>
          <a:blipFill>
            <a:blip r:embed="rId3"/>
            <a:stretch>
              <a:fillRect l="0" t="0" r="0" b="-2958"/>
            </a:stretch>
          </a:blipFill>
        </p:spPr>
      </p:sp>
      <p:sp>
        <p:nvSpPr>
          <p:cNvPr name="Freeform 9" id="9"/>
          <p:cNvSpPr/>
          <p:nvPr/>
        </p:nvSpPr>
        <p:spPr>
          <a:xfrm flipH="false" flipV="false" rot="0">
            <a:off x="9144000" y="3761854"/>
            <a:ext cx="7548298" cy="5626633"/>
          </a:xfrm>
          <a:custGeom>
            <a:avLst/>
            <a:gdLst/>
            <a:ahLst/>
            <a:cxnLst/>
            <a:rect r="r" b="b" t="t" l="l"/>
            <a:pathLst>
              <a:path h="5626633" w="7548298">
                <a:moveTo>
                  <a:pt x="0" y="0"/>
                </a:moveTo>
                <a:lnTo>
                  <a:pt x="7548298" y="0"/>
                </a:lnTo>
                <a:lnTo>
                  <a:pt x="7548298" y="5626633"/>
                </a:lnTo>
                <a:lnTo>
                  <a:pt x="0" y="5626633"/>
                </a:lnTo>
                <a:lnTo>
                  <a:pt x="0" y="0"/>
                </a:lnTo>
                <a:close/>
              </a:path>
            </a:pathLst>
          </a:custGeom>
          <a:blipFill>
            <a:blip r:embed="rId4"/>
            <a:stretch>
              <a:fillRect l="0" t="0" r="0" b="0"/>
            </a:stretch>
          </a:blipFill>
        </p:spPr>
      </p:sp>
      <p:sp>
        <p:nvSpPr>
          <p:cNvPr name="TextBox 10" id="10"/>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1" id="11"/>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Verilog code for Test Bench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815927" y="2914532"/>
            <a:ext cx="15053279" cy="4252551"/>
          </a:xfrm>
          <a:custGeom>
            <a:avLst/>
            <a:gdLst/>
            <a:ahLst/>
            <a:cxnLst/>
            <a:rect r="r" b="b" t="t" l="l"/>
            <a:pathLst>
              <a:path h="4252551" w="15053279">
                <a:moveTo>
                  <a:pt x="0" y="0"/>
                </a:moveTo>
                <a:lnTo>
                  <a:pt x="15053279" y="0"/>
                </a:lnTo>
                <a:lnTo>
                  <a:pt x="15053279" y="4252552"/>
                </a:lnTo>
                <a:lnTo>
                  <a:pt x="0" y="4252552"/>
                </a:lnTo>
                <a:lnTo>
                  <a:pt x="0" y="0"/>
                </a:lnTo>
                <a:close/>
              </a:path>
            </a:pathLst>
          </a:custGeom>
          <a:blipFill>
            <a:blip r:embed="rId3"/>
            <a:stretch>
              <a:fillRect l="0" t="0" r="0" b="0"/>
            </a:stretch>
          </a:blipFill>
        </p:spPr>
      </p:sp>
      <p:sp>
        <p:nvSpPr>
          <p:cNvPr name="TextBox 9" id="9"/>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0" id="10"/>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Simulation Results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458357" y="3944276"/>
            <a:ext cx="8465855" cy="4494516"/>
          </a:xfrm>
          <a:custGeom>
            <a:avLst/>
            <a:gdLst/>
            <a:ahLst/>
            <a:cxnLst/>
            <a:rect r="r" b="b" t="t" l="l"/>
            <a:pathLst>
              <a:path h="4494516" w="8465855">
                <a:moveTo>
                  <a:pt x="0" y="0"/>
                </a:moveTo>
                <a:lnTo>
                  <a:pt x="8465855" y="0"/>
                </a:lnTo>
                <a:lnTo>
                  <a:pt x="8465855" y="4494516"/>
                </a:lnTo>
                <a:lnTo>
                  <a:pt x="0" y="4494516"/>
                </a:lnTo>
                <a:lnTo>
                  <a:pt x="0" y="0"/>
                </a:lnTo>
                <a:close/>
              </a:path>
            </a:pathLst>
          </a:custGeom>
          <a:blipFill>
            <a:blip r:embed="rId3"/>
            <a:stretch>
              <a:fillRect l="0" t="-4819" r="-3052" b="0"/>
            </a:stretch>
          </a:blipFill>
        </p:spPr>
      </p:sp>
      <p:sp>
        <p:nvSpPr>
          <p:cNvPr name="Freeform 9" id="9"/>
          <p:cNvSpPr/>
          <p:nvPr/>
        </p:nvSpPr>
        <p:spPr>
          <a:xfrm flipH="false" flipV="false" rot="0">
            <a:off x="9144000" y="3471152"/>
            <a:ext cx="8972323" cy="5787148"/>
          </a:xfrm>
          <a:custGeom>
            <a:avLst/>
            <a:gdLst/>
            <a:ahLst/>
            <a:cxnLst/>
            <a:rect r="r" b="b" t="t" l="l"/>
            <a:pathLst>
              <a:path h="5787148" w="8972323">
                <a:moveTo>
                  <a:pt x="0" y="0"/>
                </a:moveTo>
                <a:lnTo>
                  <a:pt x="8972323" y="0"/>
                </a:lnTo>
                <a:lnTo>
                  <a:pt x="8972323" y="5787148"/>
                </a:lnTo>
                <a:lnTo>
                  <a:pt x="0" y="5787148"/>
                </a:lnTo>
                <a:lnTo>
                  <a:pt x="0" y="0"/>
                </a:lnTo>
                <a:close/>
              </a:path>
            </a:pathLst>
          </a:custGeom>
          <a:blipFill>
            <a:blip r:embed="rId4"/>
            <a:stretch>
              <a:fillRect l="0" t="0" r="0" b="0"/>
            </a:stretch>
          </a:blipFill>
        </p:spPr>
      </p:sp>
      <p:sp>
        <p:nvSpPr>
          <p:cNvPr name="TextBox 10" id="10"/>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1" id="11"/>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Schematics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6650" y="-2295534"/>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5120599" y="7382045"/>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5941656" y="279245"/>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692018" y="2308502"/>
            <a:ext cx="8511872" cy="6791703"/>
          </a:xfrm>
          <a:custGeom>
            <a:avLst/>
            <a:gdLst/>
            <a:ahLst/>
            <a:cxnLst/>
            <a:rect r="r" b="b" t="t" l="l"/>
            <a:pathLst>
              <a:path h="6791703" w="8511872">
                <a:moveTo>
                  <a:pt x="0" y="0"/>
                </a:moveTo>
                <a:lnTo>
                  <a:pt x="8511872" y="0"/>
                </a:lnTo>
                <a:lnTo>
                  <a:pt x="8511872" y="6791703"/>
                </a:lnTo>
                <a:lnTo>
                  <a:pt x="0" y="6791703"/>
                </a:lnTo>
                <a:lnTo>
                  <a:pt x="0" y="0"/>
                </a:lnTo>
                <a:close/>
              </a:path>
            </a:pathLst>
          </a:custGeom>
          <a:blipFill>
            <a:blip r:embed="rId3"/>
            <a:stretch>
              <a:fillRect l="0" t="0" r="0" b="0"/>
            </a:stretch>
          </a:blipFill>
        </p:spPr>
      </p:sp>
      <p:sp>
        <p:nvSpPr>
          <p:cNvPr name="Freeform 9" id="9"/>
          <p:cNvSpPr/>
          <p:nvPr/>
        </p:nvSpPr>
        <p:spPr>
          <a:xfrm flipH="false" flipV="false" rot="0">
            <a:off x="12172502" y="2308502"/>
            <a:ext cx="3395129" cy="5132172"/>
          </a:xfrm>
          <a:custGeom>
            <a:avLst/>
            <a:gdLst/>
            <a:ahLst/>
            <a:cxnLst/>
            <a:rect r="r" b="b" t="t" l="l"/>
            <a:pathLst>
              <a:path h="5132172" w="3395129">
                <a:moveTo>
                  <a:pt x="0" y="0"/>
                </a:moveTo>
                <a:lnTo>
                  <a:pt x="3395129" y="0"/>
                </a:lnTo>
                <a:lnTo>
                  <a:pt x="3395129" y="5132172"/>
                </a:lnTo>
                <a:lnTo>
                  <a:pt x="0" y="5132172"/>
                </a:lnTo>
                <a:lnTo>
                  <a:pt x="0" y="0"/>
                </a:lnTo>
                <a:close/>
              </a:path>
            </a:pathLst>
          </a:custGeom>
          <a:blipFill>
            <a:blip r:embed="rId4"/>
            <a:stretch>
              <a:fillRect l="0" t="0" r="0" b="0"/>
            </a:stretch>
          </a:blipFill>
        </p:spPr>
      </p:sp>
      <p:sp>
        <p:nvSpPr>
          <p:cNvPr name="TextBox 10" id="10"/>
          <p:cNvSpPr txBox="true"/>
          <p:nvPr/>
        </p:nvSpPr>
        <p:spPr>
          <a:xfrm rot="0">
            <a:off x="1501292" y="287338"/>
            <a:ext cx="14066339" cy="1177259"/>
          </a:xfrm>
          <a:prstGeom prst="rect">
            <a:avLst/>
          </a:prstGeom>
        </p:spPr>
        <p:txBody>
          <a:bodyPr anchor="t" rtlCol="false" tIns="0" lIns="0" bIns="0" rIns="0">
            <a:spAutoFit/>
          </a:bodyPr>
          <a:lstStyle/>
          <a:p>
            <a:pPr algn="ctr">
              <a:lnSpc>
                <a:spcPts val="9660"/>
              </a:lnSpc>
              <a:spcBef>
                <a:spcPct val="0"/>
              </a:spcBef>
            </a:pPr>
            <a:r>
              <a:rPr lang="en-US" b="true" sz="6900">
                <a:solidFill>
                  <a:srgbClr val="005B82"/>
                </a:solidFill>
                <a:latin typeface="Inter Bold"/>
                <a:ea typeface="Inter Bold"/>
                <a:cs typeface="Inter Bold"/>
                <a:sym typeface="Inter Bold"/>
              </a:rPr>
              <a:t>UART Verification using Verilog</a:t>
            </a:r>
          </a:p>
        </p:txBody>
      </p:sp>
      <p:sp>
        <p:nvSpPr>
          <p:cNvPr name="TextBox 11" id="11"/>
          <p:cNvSpPr txBox="true"/>
          <p:nvPr/>
        </p:nvSpPr>
        <p:spPr>
          <a:xfrm rot="0">
            <a:off x="1815927" y="1564049"/>
            <a:ext cx="13290059" cy="573003"/>
          </a:xfrm>
          <a:prstGeom prst="rect">
            <a:avLst/>
          </a:prstGeom>
        </p:spPr>
        <p:txBody>
          <a:bodyPr anchor="t" rtlCol="false" tIns="0" lIns="0" bIns="0" rIns="0">
            <a:spAutoFit/>
          </a:bodyPr>
          <a:lstStyle/>
          <a:p>
            <a:pPr algn="l">
              <a:lnSpc>
                <a:spcPts val="4645"/>
              </a:lnSpc>
            </a:pPr>
            <a:r>
              <a:rPr lang="en-US" sz="3318">
                <a:solidFill>
                  <a:srgbClr val="005B82"/>
                </a:solidFill>
                <a:latin typeface="Inter"/>
                <a:ea typeface="Inter"/>
                <a:cs typeface="Inter"/>
                <a:sym typeface="Inter"/>
              </a:rPr>
              <a:t>Synthesis Report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9742" y="411663"/>
            <a:ext cx="7322878" cy="1708096"/>
          </a:xfrm>
          <a:prstGeom prst="rect">
            <a:avLst/>
          </a:prstGeom>
        </p:spPr>
        <p:txBody>
          <a:bodyPr anchor="t" rtlCol="false" tIns="0" lIns="0" bIns="0" rIns="0">
            <a:spAutoFit/>
          </a:bodyPr>
          <a:lstStyle/>
          <a:p>
            <a:pPr algn="ctr">
              <a:lnSpc>
                <a:spcPts val="13999"/>
              </a:lnSpc>
              <a:spcBef>
                <a:spcPct val="0"/>
              </a:spcBef>
            </a:pPr>
            <a:r>
              <a:rPr lang="en-US" b="true" sz="9999">
                <a:solidFill>
                  <a:srgbClr val="005B82"/>
                </a:solidFill>
                <a:latin typeface="Inter Bold"/>
                <a:ea typeface="Inter Bold"/>
                <a:cs typeface="Inter Bold"/>
                <a:sym typeface="Inter Bold"/>
              </a:rPr>
              <a:t>References</a:t>
            </a:r>
          </a:p>
        </p:txBody>
      </p:sp>
      <p:sp>
        <p:nvSpPr>
          <p:cNvPr name="TextBox 3" id="3"/>
          <p:cNvSpPr txBox="true"/>
          <p:nvPr/>
        </p:nvSpPr>
        <p:spPr>
          <a:xfrm rot="0">
            <a:off x="739742" y="2249458"/>
            <a:ext cx="16519558" cy="6923971"/>
          </a:xfrm>
          <a:prstGeom prst="rect">
            <a:avLst/>
          </a:prstGeom>
        </p:spPr>
        <p:txBody>
          <a:bodyPr anchor="t" rtlCol="false" tIns="0" lIns="0" bIns="0" rIns="0">
            <a:spAutoFit/>
          </a:bodyPr>
          <a:lstStyle/>
          <a:p>
            <a:pPr algn="l" marL="647702" indent="-323851" lvl="1">
              <a:lnSpc>
                <a:spcPts val="4200"/>
              </a:lnSpc>
              <a:buFont typeface="Arial"/>
              <a:buChar char="•"/>
            </a:pPr>
            <a:r>
              <a:rPr lang="en-US" sz="3000" u="sng">
                <a:solidFill>
                  <a:srgbClr val="005B82"/>
                </a:solidFill>
                <a:latin typeface="Inter"/>
                <a:ea typeface="Inter"/>
                <a:cs typeface="Inter"/>
                <a:sym typeface="Inter"/>
              </a:rPr>
              <a:t>Zedboard Datasheet</a:t>
            </a:r>
            <a:r>
              <a:rPr lang="en-US" sz="3000">
                <a:solidFill>
                  <a:srgbClr val="005B82"/>
                </a:solidFill>
                <a:latin typeface="Inter"/>
                <a:ea typeface="Inter"/>
                <a:cs typeface="Inter"/>
                <a:sym typeface="Inter"/>
              </a:rPr>
              <a:t>- https://digilent.com/reference/_media/zedboard:zedboard_ug.pdf</a:t>
            </a:r>
          </a:p>
          <a:p>
            <a:pPr algn="l" marL="647702" indent="-323851" lvl="1">
              <a:lnSpc>
                <a:spcPts val="4200"/>
              </a:lnSpc>
              <a:buFont typeface="Arial"/>
              <a:buChar char="•"/>
            </a:pPr>
            <a:r>
              <a:rPr lang="en-US" sz="3000">
                <a:solidFill>
                  <a:srgbClr val="005B82"/>
                </a:solidFill>
                <a:latin typeface="Inter"/>
                <a:ea typeface="Inter"/>
                <a:cs typeface="Inter"/>
                <a:sym typeface="Inter"/>
              </a:rPr>
              <a:t>https://www.avnet.com/wcm/connect/a43adf00-158c-4614-b2c7-4a7f35b53f25/FY23_800_ZedBoard_Product_Brief_r2.pdf?MOD=AJPERES&amp;CACHEID=ROOTWORKSPACE-a43adf00-158c-4614-b2c7-4a7f35b53f25-oj5IUo.</a:t>
            </a:r>
          </a:p>
          <a:p>
            <a:pPr algn="l" marL="647702" indent="-323851" lvl="1">
              <a:lnSpc>
                <a:spcPts val="4200"/>
              </a:lnSpc>
              <a:buFont typeface="Arial"/>
              <a:buChar char="•"/>
            </a:pPr>
            <a:r>
              <a:rPr lang="en-US" sz="3000" u="sng">
                <a:solidFill>
                  <a:srgbClr val="005B82"/>
                </a:solidFill>
                <a:latin typeface="Inter"/>
                <a:ea typeface="Inter"/>
                <a:cs typeface="Inter"/>
                <a:sym typeface="Inter"/>
                <a:hlinkClick r:id="rId2" tooltip="https://www.avnet.com/wcm/connect/b7345fea-2f9a-4f5e-b3cd-fac91fe4bf90/CY7C64225_Setup_Guide_1_3-1.pdf?MOD=AJPERES&amp;CACHEID=ROOTWORKSPACE-b7345fea-2f9a-4f5e-b3cd-fac91fe4bf90-nxyWKSk"/>
              </a:rPr>
              <a:t>Cypress USB-to-UART Setup Guide</a:t>
            </a:r>
            <a:r>
              <a:rPr lang="en-US" sz="3000">
                <a:solidFill>
                  <a:srgbClr val="005B82"/>
                </a:solidFill>
                <a:latin typeface="Inter"/>
                <a:ea typeface="Inter"/>
                <a:cs typeface="Inter"/>
                <a:sym typeface="Inter"/>
              </a:rPr>
              <a:t>- https://www.avnet.com/wcm/connect/b7345fea-2f9a-4f5e-b3cd-fac91fe4bf90/CY7C64225_Setup_Guide_1_3-1.pdf?MOD=AJPERES&amp;CACHEID=ROOTWORKSPACE-b7345fea-2f9a-4f5e-b3cd-fac91fe4bf90-nxyWKSk</a:t>
            </a:r>
          </a:p>
          <a:p>
            <a:pPr algn="l" marL="647702" indent="-323851" lvl="1">
              <a:lnSpc>
                <a:spcPts val="4200"/>
              </a:lnSpc>
              <a:buFont typeface="Arial"/>
              <a:buChar char="•"/>
            </a:pPr>
            <a:r>
              <a:rPr lang="en-US" sz="3000" u="sng">
                <a:solidFill>
                  <a:srgbClr val="005B82"/>
                </a:solidFill>
                <a:latin typeface="Inter"/>
                <a:ea typeface="Inter"/>
                <a:cs typeface="Inter"/>
                <a:sym typeface="Inter"/>
              </a:rPr>
              <a:t>All guides</a:t>
            </a:r>
            <a:r>
              <a:rPr lang="en-US" sz="3000">
                <a:solidFill>
                  <a:srgbClr val="005B82"/>
                </a:solidFill>
                <a:latin typeface="Inter"/>
                <a:ea typeface="Inter"/>
                <a:cs typeface="Inter"/>
                <a:sym typeface="Inter"/>
              </a:rPr>
              <a:t>- https://www.avnet.com/americas/products/avnet-boards/avnet-board-families/zedboard/</a:t>
            </a:r>
          </a:p>
          <a:p>
            <a:pPr algn="l" marL="647702" indent="-323851" lvl="1">
              <a:lnSpc>
                <a:spcPts val="4200"/>
              </a:lnSpc>
              <a:buFont typeface="Arial"/>
              <a:buChar char="•"/>
            </a:pPr>
            <a:r>
              <a:rPr lang="en-US" sz="3000" u="sng">
                <a:solidFill>
                  <a:srgbClr val="005B82"/>
                </a:solidFill>
                <a:latin typeface="Inter"/>
                <a:ea typeface="Inter"/>
                <a:cs typeface="Inter"/>
                <a:sym typeface="Inter"/>
              </a:rPr>
              <a:t>UART</a:t>
            </a:r>
            <a:r>
              <a:rPr lang="en-US" sz="3000">
                <a:solidFill>
                  <a:srgbClr val="005B82"/>
                </a:solidFill>
                <a:latin typeface="Inter"/>
                <a:ea typeface="Inter"/>
                <a:cs typeface="Inter"/>
                <a:sym typeface="Inter"/>
              </a:rPr>
              <a:t>- https://share.google/LQdF4NHunEGX0rwOC</a:t>
            </a:r>
          </a:p>
          <a:p>
            <a:pPr algn="l">
              <a:lnSpc>
                <a:spcPts val="420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301618" y="3950471"/>
            <a:ext cx="9684764" cy="1708096"/>
          </a:xfrm>
          <a:prstGeom prst="rect">
            <a:avLst/>
          </a:prstGeom>
        </p:spPr>
        <p:txBody>
          <a:bodyPr anchor="t" rtlCol="false" tIns="0" lIns="0" bIns="0" rIns="0">
            <a:spAutoFit/>
          </a:bodyPr>
          <a:lstStyle/>
          <a:p>
            <a:pPr algn="ctr">
              <a:lnSpc>
                <a:spcPts val="13999"/>
              </a:lnSpc>
              <a:spcBef>
                <a:spcPct val="0"/>
              </a:spcBef>
            </a:pPr>
            <a:r>
              <a:rPr lang="en-US" b="true" sz="9999">
                <a:solidFill>
                  <a:srgbClr val="005B82"/>
                </a:solidFill>
                <a:latin typeface="Inter Bold"/>
                <a:ea typeface="Inter Bold"/>
                <a:cs typeface="Inter Bold"/>
                <a:sym typeface="Inter Bold"/>
              </a:rPr>
              <a:t>Thank you</a:t>
            </a:r>
          </a:p>
        </p:txBody>
      </p:sp>
      <p:grpSp>
        <p:nvGrpSpPr>
          <p:cNvPr name="Group 3" id="3"/>
          <p:cNvGrpSpPr/>
          <p:nvPr/>
        </p:nvGrpSpPr>
        <p:grpSpPr>
          <a:xfrm rot="0">
            <a:off x="-1641003" y="-871330"/>
            <a:ext cx="5432444" cy="5432444"/>
            <a:chOff x="0" y="0"/>
            <a:chExt cx="6350000" cy="6350000"/>
          </a:xfrm>
        </p:grpSpPr>
        <p:sp>
          <p:nvSpPr>
            <p:cNvPr name="Freeform 4" id="4"/>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5" id="5"/>
          <p:cNvGrpSpPr/>
          <p:nvPr/>
        </p:nvGrpSpPr>
        <p:grpSpPr>
          <a:xfrm rot="0">
            <a:off x="14665726" y="6410732"/>
            <a:ext cx="5432444" cy="5432444"/>
            <a:chOff x="0" y="0"/>
            <a:chExt cx="6350000" cy="6350000"/>
          </a:xfrm>
        </p:grpSpPr>
        <p:sp>
          <p:nvSpPr>
            <p:cNvPr name="Freeform 6" id="6"/>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7" id="7"/>
          <p:cNvGrpSpPr/>
          <p:nvPr/>
        </p:nvGrpSpPr>
        <p:grpSpPr>
          <a:xfrm rot="0">
            <a:off x="15404503" y="897353"/>
            <a:ext cx="2635287" cy="2635287"/>
            <a:chOff x="0" y="0"/>
            <a:chExt cx="6350000" cy="6350000"/>
          </a:xfrm>
        </p:grpSpPr>
        <p:sp>
          <p:nvSpPr>
            <p:cNvPr name="Freeform 8" id="8"/>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58887" y="-526513"/>
            <a:ext cx="2622161" cy="2622161"/>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2011584" y="7816676"/>
            <a:ext cx="4448198" cy="4448198"/>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2829870" y="2342165"/>
            <a:ext cx="6575810" cy="7944835"/>
          </a:xfrm>
          <a:custGeom>
            <a:avLst/>
            <a:gdLst/>
            <a:ahLst/>
            <a:cxnLst/>
            <a:rect r="r" b="b" t="t" l="l"/>
            <a:pathLst>
              <a:path h="7944835" w="6575810">
                <a:moveTo>
                  <a:pt x="0" y="0"/>
                </a:moveTo>
                <a:lnTo>
                  <a:pt x="6575810" y="0"/>
                </a:lnTo>
                <a:lnTo>
                  <a:pt x="6575810" y="7944835"/>
                </a:lnTo>
                <a:lnTo>
                  <a:pt x="0" y="7944835"/>
                </a:lnTo>
                <a:lnTo>
                  <a:pt x="0" y="0"/>
                </a:lnTo>
                <a:close/>
              </a:path>
            </a:pathLst>
          </a:custGeom>
          <a:blipFill>
            <a:blip r:embed="rId3"/>
            <a:stretch>
              <a:fillRect l="0" t="0" r="0" b="0"/>
            </a:stretch>
          </a:blipFill>
        </p:spPr>
      </p:sp>
      <p:sp>
        <p:nvSpPr>
          <p:cNvPr name="Freeform 7" id="7"/>
          <p:cNvSpPr/>
          <p:nvPr/>
        </p:nvSpPr>
        <p:spPr>
          <a:xfrm flipH="false" flipV="false" rot="0">
            <a:off x="10264932" y="2621040"/>
            <a:ext cx="6994368" cy="6791787"/>
          </a:xfrm>
          <a:custGeom>
            <a:avLst/>
            <a:gdLst/>
            <a:ahLst/>
            <a:cxnLst/>
            <a:rect r="r" b="b" t="t" l="l"/>
            <a:pathLst>
              <a:path h="6791787" w="6994368">
                <a:moveTo>
                  <a:pt x="0" y="0"/>
                </a:moveTo>
                <a:lnTo>
                  <a:pt x="6994368" y="0"/>
                </a:lnTo>
                <a:lnTo>
                  <a:pt x="6994368" y="6791787"/>
                </a:lnTo>
                <a:lnTo>
                  <a:pt x="0" y="6791787"/>
                </a:lnTo>
                <a:lnTo>
                  <a:pt x="0" y="0"/>
                </a:lnTo>
                <a:close/>
              </a:path>
            </a:pathLst>
          </a:custGeom>
          <a:blipFill>
            <a:blip r:embed="rId4"/>
            <a:stretch>
              <a:fillRect l="0" t="0" r="0" b="0"/>
            </a:stretch>
          </a:blipFill>
        </p:spPr>
      </p:sp>
      <p:sp>
        <p:nvSpPr>
          <p:cNvPr name="TextBox 8" id="8"/>
          <p:cNvSpPr txBox="true"/>
          <p:nvPr/>
        </p:nvSpPr>
        <p:spPr>
          <a:xfrm rot="0">
            <a:off x="2237837" y="904875"/>
            <a:ext cx="13812326" cy="1061715"/>
          </a:xfrm>
          <a:prstGeom prst="rect">
            <a:avLst/>
          </a:prstGeom>
        </p:spPr>
        <p:txBody>
          <a:bodyPr anchor="t" rtlCol="false" tIns="0" lIns="0" bIns="0" rIns="0">
            <a:spAutoFit/>
          </a:bodyPr>
          <a:lstStyle/>
          <a:p>
            <a:pPr algn="l">
              <a:lnSpc>
                <a:spcPts val="8680"/>
              </a:lnSpc>
              <a:spcBef>
                <a:spcPct val="0"/>
              </a:spcBef>
            </a:pPr>
            <a:r>
              <a:rPr lang="en-US" b="true" sz="6200">
                <a:solidFill>
                  <a:srgbClr val="005B82"/>
                </a:solidFill>
                <a:latin typeface="Inter Bold"/>
                <a:ea typeface="Inter Bold"/>
                <a:cs typeface="Inter Bold"/>
                <a:sym typeface="Inter Bold"/>
              </a:rPr>
              <a:t>Zedbaord Datasheet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73660" y="-1899803"/>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259300" y="8166811"/>
            <a:ext cx="5432444" cy="5432444"/>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7126888" y="-1179088"/>
            <a:ext cx="2635287" cy="2635287"/>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1087400" y="2299393"/>
            <a:ext cx="6633487" cy="5688215"/>
          </a:xfrm>
          <a:custGeom>
            <a:avLst/>
            <a:gdLst/>
            <a:ahLst/>
            <a:cxnLst/>
            <a:rect r="r" b="b" t="t" l="l"/>
            <a:pathLst>
              <a:path h="5688215" w="6633487">
                <a:moveTo>
                  <a:pt x="0" y="0"/>
                </a:moveTo>
                <a:lnTo>
                  <a:pt x="6633487" y="0"/>
                </a:lnTo>
                <a:lnTo>
                  <a:pt x="6633487" y="5688214"/>
                </a:lnTo>
                <a:lnTo>
                  <a:pt x="0" y="5688214"/>
                </a:lnTo>
                <a:lnTo>
                  <a:pt x="0" y="0"/>
                </a:lnTo>
                <a:close/>
              </a:path>
            </a:pathLst>
          </a:custGeom>
          <a:blipFill>
            <a:blip r:embed="rId3"/>
            <a:stretch>
              <a:fillRect l="0" t="0" r="0" b="0"/>
            </a:stretch>
          </a:blipFill>
        </p:spPr>
      </p:sp>
      <p:sp>
        <p:nvSpPr>
          <p:cNvPr name="TextBox 9" id="9"/>
          <p:cNvSpPr txBox="true"/>
          <p:nvPr/>
        </p:nvSpPr>
        <p:spPr>
          <a:xfrm rot="0">
            <a:off x="2153152" y="333744"/>
            <a:ext cx="13981696" cy="2168709"/>
          </a:xfrm>
          <a:prstGeom prst="rect">
            <a:avLst/>
          </a:prstGeom>
        </p:spPr>
        <p:txBody>
          <a:bodyPr anchor="t" rtlCol="false" tIns="0" lIns="0" bIns="0" rIns="0">
            <a:spAutoFit/>
          </a:bodyPr>
          <a:lstStyle/>
          <a:p>
            <a:pPr algn="ctr">
              <a:lnSpc>
                <a:spcPts val="5589"/>
              </a:lnSpc>
            </a:pPr>
            <a:r>
              <a:rPr lang="en-US" sz="3992" b="true">
                <a:solidFill>
                  <a:srgbClr val="005B82"/>
                </a:solidFill>
                <a:latin typeface="Inter Bold"/>
                <a:ea typeface="Inter Bold"/>
                <a:cs typeface="Inter Bold"/>
                <a:sym typeface="Inter Bold"/>
              </a:rPr>
              <a:t>ZedBoard Hardware Components Relevant to UART Implementation</a:t>
            </a:r>
          </a:p>
          <a:p>
            <a:pPr algn="ctr">
              <a:lnSpc>
                <a:spcPts val="6289"/>
              </a:lnSpc>
              <a:spcBef>
                <a:spcPct val="0"/>
              </a:spcBef>
            </a:pPr>
          </a:p>
        </p:txBody>
      </p:sp>
      <p:sp>
        <p:nvSpPr>
          <p:cNvPr name="TextBox 10" id="10"/>
          <p:cNvSpPr txBox="true"/>
          <p:nvPr/>
        </p:nvSpPr>
        <p:spPr>
          <a:xfrm rot="0">
            <a:off x="1028700" y="2435778"/>
            <a:ext cx="10058700" cy="6051945"/>
          </a:xfrm>
          <a:prstGeom prst="rect">
            <a:avLst/>
          </a:prstGeom>
        </p:spPr>
        <p:txBody>
          <a:bodyPr anchor="t" rtlCol="false" tIns="0" lIns="0" bIns="0" rIns="0">
            <a:spAutoFit/>
          </a:bodyPr>
          <a:lstStyle/>
          <a:p>
            <a:pPr algn="l">
              <a:lnSpc>
                <a:spcPts val="4025"/>
              </a:lnSpc>
            </a:pPr>
            <a:r>
              <a:rPr lang="en-US" sz="2875" b="true">
                <a:solidFill>
                  <a:srgbClr val="005B82"/>
                </a:solidFill>
                <a:latin typeface="Inter Bold"/>
                <a:ea typeface="Inter Bold"/>
                <a:cs typeface="Inter Bold"/>
                <a:sym typeface="Inter Bold"/>
              </a:rPr>
              <a:t>Overview of ZedBoard and Zynq-7000 Architecture</a:t>
            </a:r>
          </a:p>
          <a:p>
            <a:pPr algn="l">
              <a:lnSpc>
                <a:spcPts val="4025"/>
              </a:lnSpc>
            </a:pPr>
          </a:p>
          <a:p>
            <a:pPr algn="l" marL="620728" indent="-310364" lvl="1">
              <a:lnSpc>
                <a:spcPts val="4025"/>
              </a:lnSpc>
              <a:buFont typeface="Arial"/>
              <a:buChar char="•"/>
            </a:pPr>
            <a:r>
              <a:rPr lang="en-US" sz="2875">
                <a:solidFill>
                  <a:srgbClr val="005B82"/>
                </a:solidFill>
                <a:latin typeface="Inter"/>
                <a:ea typeface="Inter"/>
                <a:cs typeface="Inter"/>
                <a:sym typeface="Inter"/>
              </a:rPr>
              <a:t>ZedBoard is built around the Xilinx Zynq-7000 SoC, which integrates a dual-core ARM Cortex-A9 processor (Processing System, PS) with programmable logic (PL), allowing for flexible hardware/software co-design.</a:t>
            </a:r>
          </a:p>
          <a:p>
            <a:pPr algn="l">
              <a:lnSpc>
                <a:spcPts val="4025"/>
              </a:lnSpc>
            </a:pPr>
          </a:p>
          <a:p>
            <a:pPr algn="l" marL="620728" indent="-310364" lvl="1">
              <a:lnSpc>
                <a:spcPts val="4025"/>
              </a:lnSpc>
              <a:buFont typeface="Arial"/>
              <a:buChar char="•"/>
            </a:pPr>
            <a:r>
              <a:rPr lang="en-US" sz="2875">
                <a:solidFill>
                  <a:srgbClr val="005B82"/>
                </a:solidFill>
                <a:latin typeface="Inter"/>
                <a:ea typeface="Inter"/>
                <a:cs typeface="Inter"/>
                <a:sym typeface="Inter"/>
              </a:rPr>
              <a:t>The PS handles software tasks, while the PL is used for custom hardware implementations, such as UART peripherals.</a:t>
            </a:r>
          </a:p>
          <a:p>
            <a:pPr algn="l">
              <a:lnSpc>
                <a:spcPts val="402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400" y="-1877728"/>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6" id="6"/>
          <p:cNvSpPr/>
          <p:nvPr/>
        </p:nvSpPr>
        <p:spPr>
          <a:xfrm flipH="false" flipV="false" rot="0">
            <a:off x="10254176" y="2457876"/>
            <a:ext cx="6872712" cy="6213846"/>
          </a:xfrm>
          <a:custGeom>
            <a:avLst/>
            <a:gdLst/>
            <a:ahLst/>
            <a:cxnLst/>
            <a:rect r="r" b="b" t="t" l="l"/>
            <a:pathLst>
              <a:path h="6213846" w="6872712">
                <a:moveTo>
                  <a:pt x="0" y="0"/>
                </a:moveTo>
                <a:lnTo>
                  <a:pt x="6872712" y="0"/>
                </a:lnTo>
                <a:lnTo>
                  <a:pt x="6872712" y="6213846"/>
                </a:lnTo>
                <a:lnTo>
                  <a:pt x="0" y="6213846"/>
                </a:lnTo>
                <a:lnTo>
                  <a:pt x="0" y="0"/>
                </a:lnTo>
                <a:close/>
              </a:path>
            </a:pathLst>
          </a:custGeom>
          <a:blipFill>
            <a:blip r:embed="rId3"/>
            <a:stretch>
              <a:fillRect l="0" t="-710" r="0" b="0"/>
            </a:stretch>
          </a:blipFill>
        </p:spPr>
      </p:sp>
      <p:sp>
        <p:nvSpPr>
          <p:cNvPr name="TextBox 7" id="7"/>
          <p:cNvSpPr txBox="true"/>
          <p:nvPr/>
        </p:nvSpPr>
        <p:spPr>
          <a:xfrm rot="0">
            <a:off x="1673068" y="465761"/>
            <a:ext cx="15030031" cy="2351593"/>
          </a:xfrm>
          <a:prstGeom prst="rect">
            <a:avLst/>
          </a:prstGeom>
        </p:spPr>
        <p:txBody>
          <a:bodyPr anchor="t" rtlCol="false" tIns="0" lIns="0" bIns="0" rIns="0">
            <a:spAutoFit/>
          </a:bodyPr>
          <a:lstStyle/>
          <a:p>
            <a:pPr algn="ctr">
              <a:lnSpc>
                <a:spcPts val="7129"/>
              </a:lnSpc>
            </a:pPr>
            <a:r>
              <a:rPr lang="en-US" sz="5092" b="true">
                <a:solidFill>
                  <a:srgbClr val="005B82"/>
                </a:solidFill>
                <a:latin typeface="Inter Bold"/>
                <a:ea typeface="Inter Bold"/>
                <a:cs typeface="Inter Bold"/>
                <a:sym typeface="Inter Bold"/>
              </a:rPr>
              <a:t>Key Hardware Components for UART Protocol</a:t>
            </a:r>
          </a:p>
          <a:p>
            <a:pPr algn="ctr">
              <a:lnSpc>
                <a:spcPts val="11889"/>
              </a:lnSpc>
              <a:spcBef>
                <a:spcPct val="0"/>
              </a:spcBef>
            </a:pPr>
          </a:p>
        </p:txBody>
      </p:sp>
      <p:sp>
        <p:nvSpPr>
          <p:cNvPr name="TextBox 8" id="8"/>
          <p:cNvSpPr txBox="true"/>
          <p:nvPr/>
        </p:nvSpPr>
        <p:spPr>
          <a:xfrm rot="0">
            <a:off x="1252290" y="2151621"/>
            <a:ext cx="8519042" cy="6541973"/>
          </a:xfrm>
          <a:prstGeom prst="rect">
            <a:avLst/>
          </a:prstGeom>
        </p:spPr>
        <p:txBody>
          <a:bodyPr anchor="t" rtlCol="false" tIns="0" lIns="0" bIns="0" rIns="0">
            <a:spAutoFit/>
          </a:bodyPr>
          <a:lstStyle/>
          <a:p>
            <a:pPr algn="l" marL="504740" indent="-252370" lvl="1">
              <a:lnSpc>
                <a:spcPts val="3272"/>
              </a:lnSpc>
              <a:buFont typeface="Arial"/>
              <a:buChar char="•"/>
            </a:pPr>
            <a:r>
              <a:rPr lang="en-US" b="true" sz="2337">
                <a:solidFill>
                  <a:srgbClr val="005B82"/>
                </a:solidFill>
                <a:latin typeface="Inter Bold"/>
                <a:ea typeface="Inter Bold"/>
                <a:cs typeface="Inter Bold"/>
                <a:sym typeface="Inter Bold"/>
              </a:rPr>
              <a:t>Processing System (PS):</a:t>
            </a:r>
          </a:p>
          <a:p>
            <a:pPr algn="l">
              <a:lnSpc>
                <a:spcPts val="3272"/>
              </a:lnSpc>
            </a:pPr>
          </a:p>
          <a:p>
            <a:pPr algn="l" marL="1009479" indent="-336493" lvl="2">
              <a:lnSpc>
                <a:spcPts val="3272"/>
              </a:lnSpc>
              <a:buFont typeface="Arial"/>
              <a:buChar char="⚬"/>
            </a:pPr>
            <a:r>
              <a:rPr lang="en-US" sz="2337">
                <a:solidFill>
                  <a:srgbClr val="005B82"/>
                </a:solidFill>
                <a:latin typeface="Inter"/>
                <a:ea typeface="Inter"/>
                <a:cs typeface="Inter"/>
                <a:sym typeface="Inter"/>
              </a:rPr>
              <a:t>Contains the ARM Cortex-A9 CPU, memory management unit, L1 and L2 caches, timers, and system control units.</a:t>
            </a:r>
          </a:p>
          <a:p>
            <a:pPr algn="l" marL="1009479" indent="-336493" lvl="2">
              <a:lnSpc>
                <a:spcPts val="3272"/>
              </a:lnSpc>
              <a:buFont typeface="Arial"/>
              <a:buChar char="⚬"/>
            </a:pPr>
            <a:r>
              <a:rPr lang="en-US" sz="2337">
                <a:solidFill>
                  <a:srgbClr val="005B82"/>
                </a:solidFill>
                <a:latin typeface="Inter"/>
                <a:ea typeface="Inter"/>
                <a:cs typeface="Inter"/>
                <a:sym typeface="Inter"/>
              </a:rPr>
              <a:t>Manages communication with peripherals and is responsible for running software drivers for UART.</a:t>
            </a:r>
          </a:p>
          <a:p>
            <a:pPr algn="l">
              <a:lnSpc>
                <a:spcPts val="3272"/>
              </a:lnSpc>
            </a:pPr>
          </a:p>
          <a:p>
            <a:pPr algn="l" marL="504740" indent="-252370" lvl="1">
              <a:lnSpc>
                <a:spcPts val="3272"/>
              </a:lnSpc>
              <a:buFont typeface="Arial"/>
              <a:buChar char="•"/>
            </a:pPr>
            <a:r>
              <a:rPr lang="en-US" b="true" sz="2337">
                <a:solidFill>
                  <a:srgbClr val="005B82"/>
                </a:solidFill>
                <a:latin typeface="Inter Bold"/>
                <a:ea typeface="Inter Bold"/>
                <a:cs typeface="Inter Bold"/>
                <a:sym typeface="Inter Bold"/>
              </a:rPr>
              <a:t>Programmable Logic (PL):</a:t>
            </a:r>
          </a:p>
          <a:p>
            <a:pPr algn="l">
              <a:lnSpc>
                <a:spcPts val="3272"/>
              </a:lnSpc>
            </a:pPr>
          </a:p>
          <a:p>
            <a:pPr algn="l" marL="1009479" indent="-336493" lvl="2">
              <a:lnSpc>
                <a:spcPts val="3272"/>
              </a:lnSpc>
              <a:buFont typeface="Arial"/>
              <a:buChar char="⚬"/>
            </a:pPr>
            <a:r>
              <a:rPr lang="en-US" sz="2337">
                <a:solidFill>
                  <a:srgbClr val="005B82"/>
                </a:solidFill>
                <a:latin typeface="Inter"/>
                <a:ea typeface="Inter"/>
                <a:cs typeface="Inter"/>
                <a:sym typeface="Inter"/>
              </a:rPr>
              <a:t>Functions as an FPGA, enabling the implementation of custom UART logic or additional UART modules when needed.</a:t>
            </a:r>
          </a:p>
          <a:p>
            <a:pPr algn="l" marL="1009479" indent="-336493" lvl="2">
              <a:lnSpc>
                <a:spcPts val="3272"/>
              </a:lnSpc>
              <a:buFont typeface="Arial"/>
              <a:buChar char="⚬"/>
            </a:pPr>
            <a:r>
              <a:rPr lang="en-US" sz="2337">
                <a:solidFill>
                  <a:srgbClr val="005B82"/>
                </a:solidFill>
                <a:latin typeface="Inter"/>
                <a:ea typeface="Inter"/>
                <a:cs typeface="Inter"/>
                <a:sym typeface="Inter"/>
              </a:rPr>
              <a:t>Facilitates hardware acceleration and flexible peripheral integration.</a:t>
            </a:r>
          </a:p>
          <a:p>
            <a:pPr algn="l">
              <a:lnSpc>
                <a:spcPts val="3272"/>
              </a:lnSpc>
            </a:pPr>
          </a:p>
        </p:txBody>
      </p:sp>
      <p:grpSp>
        <p:nvGrpSpPr>
          <p:cNvPr name="Group 9" id="9"/>
          <p:cNvGrpSpPr/>
          <p:nvPr/>
        </p:nvGrpSpPr>
        <p:grpSpPr>
          <a:xfrm rot="0">
            <a:off x="14734921" y="8806995"/>
            <a:ext cx="5432444" cy="5432444"/>
            <a:chOff x="0" y="0"/>
            <a:chExt cx="6350000" cy="6350000"/>
          </a:xfrm>
        </p:grpSpPr>
        <p:sp>
          <p:nvSpPr>
            <p:cNvPr name="Freeform 10" id="10"/>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400" y="-1877728"/>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4734921" y="8806995"/>
            <a:ext cx="5432444" cy="5432444"/>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0080386" y="2333213"/>
            <a:ext cx="7868031" cy="5989538"/>
          </a:xfrm>
          <a:custGeom>
            <a:avLst/>
            <a:gdLst/>
            <a:ahLst/>
            <a:cxnLst/>
            <a:rect r="r" b="b" t="t" l="l"/>
            <a:pathLst>
              <a:path h="5989538" w="7868031">
                <a:moveTo>
                  <a:pt x="0" y="0"/>
                </a:moveTo>
                <a:lnTo>
                  <a:pt x="7868031" y="0"/>
                </a:lnTo>
                <a:lnTo>
                  <a:pt x="7868031" y="5989538"/>
                </a:lnTo>
                <a:lnTo>
                  <a:pt x="0" y="5989538"/>
                </a:lnTo>
                <a:lnTo>
                  <a:pt x="0" y="0"/>
                </a:lnTo>
                <a:close/>
              </a:path>
            </a:pathLst>
          </a:custGeom>
          <a:blipFill>
            <a:blip r:embed="rId3"/>
            <a:stretch>
              <a:fillRect l="0" t="0" r="0" b="0"/>
            </a:stretch>
          </a:blipFill>
        </p:spPr>
      </p:sp>
      <p:sp>
        <p:nvSpPr>
          <p:cNvPr name="Freeform 9" id="9"/>
          <p:cNvSpPr/>
          <p:nvPr/>
        </p:nvSpPr>
        <p:spPr>
          <a:xfrm flipH="false" flipV="false" rot="-5400000">
            <a:off x="9687357" y="4197022"/>
            <a:ext cx="3710031" cy="950695"/>
          </a:xfrm>
          <a:custGeom>
            <a:avLst/>
            <a:gdLst/>
            <a:ahLst/>
            <a:cxnLst/>
            <a:rect r="r" b="b" t="t" l="l"/>
            <a:pathLst>
              <a:path h="950695" w="3710031">
                <a:moveTo>
                  <a:pt x="0" y="0"/>
                </a:moveTo>
                <a:lnTo>
                  <a:pt x="3710031" y="0"/>
                </a:lnTo>
                <a:lnTo>
                  <a:pt x="3710031" y="950696"/>
                </a:lnTo>
                <a:lnTo>
                  <a:pt x="0" y="950696"/>
                </a:lnTo>
                <a:lnTo>
                  <a:pt x="0" y="0"/>
                </a:lnTo>
                <a:close/>
              </a:path>
            </a:pathLst>
          </a:custGeom>
          <a:blipFill>
            <a:blip r:embed="rId4"/>
            <a:stretch>
              <a:fillRect l="0" t="0" r="0" b="0"/>
            </a:stretch>
          </a:blipFill>
        </p:spPr>
      </p:sp>
      <p:sp>
        <p:nvSpPr>
          <p:cNvPr name="Freeform 10" id="10"/>
          <p:cNvSpPr/>
          <p:nvPr/>
        </p:nvSpPr>
        <p:spPr>
          <a:xfrm flipH="false" flipV="false" rot="0">
            <a:off x="15532127" y="5016142"/>
            <a:ext cx="1919016" cy="623680"/>
          </a:xfrm>
          <a:custGeom>
            <a:avLst/>
            <a:gdLst/>
            <a:ahLst/>
            <a:cxnLst/>
            <a:rect r="r" b="b" t="t" l="l"/>
            <a:pathLst>
              <a:path h="623680" w="1919016">
                <a:moveTo>
                  <a:pt x="0" y="0"/>
                </a:moveTo>
                <a:lnTo>
                  <a:pt x="1919016" y="0"/>
                </a:lnTo>
                <a:lnTo>
                  <a:pt x="1919016" y="623680"/>
                </a:lnTo>
                <a:lnTo>
                  <a:pt x="0" y="623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673068" y="465761"/>
            <a:ext cx="15030031" cy="2351593"/>
          </a:xfrm>
          <a:prstGeom prst="rect">
            <a:avLst/>
          </a:prstGeom>
        </p:spPr>
        <p:txBody>
          <a:bodyPr anchor="t" rtlCol="false" tIns="0" lIns="0" bIns="0" rIns="0">
            <a:spAutoFit/>
          </a:bodyPr>
          <a:lstStyle/>
          <a:p>
            <a:pPr algn="ctr">
              <a:lnSpc>
                <a:spcPts val="7129"/>
              </a:lnSpc>
            </a:pPr>
            <a:r>
              <a:rPr lang="en-US" sz="5092" b="true">
                <a:solidFill>
                  <a:srgbClr val="005B82"/>
                </a:solidFill>
                <a:latin typeface="Inter Bold"/>
                <a:ea typeface="Inter Bold"/>
                <a:cs typeface="Inter Bold"/>
                <a:sym typeface="Inter Bold"/>
              </a:rPr>
              <a:t>Key Hardware Components for UART Protocol</a:t>
            </a:r>
          </a:p>
          <a:p>
            <a:pPr algn="ctr">
              <a:lnSpc>
                <a:spcPts val="11889"/>
              </a:lnSpc>
              <a:spcBef>
                <a:spcPct val="0"/>
              </a:spcBef>
            </a:pPr>
          </a:p>
        </p:txBody>
      </p:sp>
      <p:sp>
        <p:nvSpPr>
          <p:cNvPr name="TextBox 12" id="12"/>
          <p:cNvSpPr txBox="true"/>
          <p:nvPr/>
        </p:nvSpPr>
        <p:spPr>
          <a:xfrm rot="0">
            <a:off x="1028700" y="2560647"/>
            <a:ext cx="8519042" cy="5833049"/>
          </a:xfrm>
          <a:prstGeom prst="rect">
            <a:avLst/>
          </a:prstGeom>
        </p:spPr>
        <p:txBody>
          <a:bodyPr anchor="t" rtlCol="false" tIns="0" lIns="0" bIns="0" rIns="0">
            <a:spAutoFit/>
          </a:bodyPr>
          <a:lstStyle/>
          <a:p>
            <a:pPr algn="l" marL="569508" indent="-284754" lvl="1">
              <a:lnSpc>
                <a:spcPts val="3692"/>
              </a:lnSpc>
              <a:buFont typeface="Arial"/>
              <a:buChar char="•"/>
            </a:pPr>
            <a:r>
              <a:rPr lang="en-US" b="true" sz="2637">
                <a:solidFill>
                  <a:srgbClr val="005B82"/>
                </a:solidFill>
                <a:latin typeface="Inter Bold"/>
                <a:ea typeface="Inter Bold"/>
                <a:cs typeface="Inter Bold"/>
                <a:sym typeface="Inter Bold"/>
              </a:rPr>
              <a:t>Peripheral Interfaces:</a:t>
            </a:r>
          </a:p>
          <a:p>
            <a:pPr algn="l">
              <a:lnSpc>
                <a:spcPts val="3272"/>
              </a:lnSpc>
            </a:pPr>
          </a:p>
          <a:p>
            <a:pPr algn="l" marL="504740" indent="-252370" lvl="1">
              <a:lnSpc>
                <a:spcPts val="3272"/>
              </a:lnSpc>
              <a:buAutoNum type="arabicPeriod" startAt="1"/>
            </a:pPr>
            <a:r>
              <a:rPr lang="en-US" sz="2337">
                <a:solidFill>
                  <a:srgbClr val="005B82"/>
                </a:solidFill>
                <a:latin typeface="Inter"/>
                <a:ea typeface="Inter"/>
                <a:cs typeface="Inter"/>
                <a:sym typeface="Inter"/>
              </a:rPr>
              <a:t>The ZedBoard provides multiple peripheral interfaces, including UART, USB, Ethernet, SD, GPIO, I2C, and SPI.</a:t>
            </a:r>
          </a:p>
          <a:p>
            <a:pPr algn="l" marL="504740" indent="-252370" lvl="1">
              <a:lnSpc>
                <a:spcPts val="3272"/>
              </a:lnSpc>
              <a:buAutoNum type="arabicPeriod" startAt="1"/>
            </a:pPr>
            <a:r>
              <a:rPr lang="en-US" sz="2337">
                <a:solidFill>
                  <a:srgbClr val="005B82"/>
                </a:solidFill>
                <a:latin typeface="Inter"/>
                <a:ea typeface="Inter"/>
                <a:cs typeface="Inter"/>
                <a:sym typeface="Inter"/>
              </a:rPr>
              <a:t>UART interfaces can be accessed through the Multiplexed I/O (MIO) pins, which are dynamically allocated for different peripherals.</a:t>
            </a:r>
          </a:p>
          <a:p>
            <a:pPr algn="l">
              <a:lnSpc>
                <a:spcPts val="3272"/>
              </a:lnSpc>
            </a:pPr>
          </a:p>
          <a:p>
            <a:pPr algn="l" marL="569508" indent="-284754" lvl="1">
              <a:lnSpc>
                <a:spcPts val="3692"/>
              </a:lnSpc>
              <a:buFont typeface="Arial"/>
              <a:buChar char="•"/>
            </a:pPr>
            <a:r>
              <a:rPr lang="en-US" b="true" sz="2637">
                <a:solidFill>
                  <a:srgbClr val="005B82"/>
                </a:solidFill>
                <a:latin typeface="Inter Bold"/>
                <a:ea typeface="Inter Bold"/>
                <a:cs typeface="Inter Bold"/>
                <a:sym typeface="Inter Bold"/>
              </a:rPr>
              <a:t>Memory Interfaces:</a:t>
            </a:r>
          </a:p>
          <a:p>
            <a:pPr algn="l">
              <a:lnSpc>
                <a:spcPts val="3272"/>
              </a:lnSpc>
            </a:pPr>
          </a:p>
          <a:p>
            <a:pPr algn="just">
              <a:lnSpc>
                <a:spcPts val="3272"/>
              </a:lnSpc>
            </a:pPr>
            <a:r>
              <a:rPr lang="en-US" sz="2337">
                <a:solidFill>
                  <a:srgbClr val="005B82"/>
                </a:solidFill>
                <a:latin typeface="Inter"/>
                <a:ea typeface="Inter"/>
                <a:cs typeface="Inter"/>
                <a:sym typeface="Inter"/>
              </a:rPr>
              <a:t> Supports both external DDR RAM (for general data storage) and on-chip RAM (OCM) for low-latency applications, which can be crucial for high-speed UART data buffering.</a:t>
            </a:r>
          </a:p>
          <a:p>
            <a:pPr algn="l">
              <a:lnSpc>
                <a:spcPts val="327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400" y="-1877728"/>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4734921" y="8806995"/>
            <a:ext cx="5432444" cy="5432444"/>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0080386" y="2333213"/>
            <a:ext cx="7868031" cy="5989538"/>
          </a:xfrm>
          <a:custGeom>
            <a:avLst/>
            <a:gdLst/>
            <a:ahLst/>
            <a:cxnLst/>
            <a:rect r="r" b="b" t="t" l="l"/>
            <a:pathLst>
              <a:path h="5989538" w="7868031">
                <a:moveTo>
                  <a:pt x="0" y="0"/>
                </a:moveTo>
                <a:lnTo>
                  <a:pt x="7868031" y="0"/>
                </a:lnTo>
                <a:lnTo>
                  <a:pt x="7868031" y="5989538"/>
                </a:lnTo>
                <a:lnTo>
                  <a:pt x="0" y="5989538"/>
                </a:lnTo>
                <a:lnTo>
                  <a:pt x="0" y="0"/>
                </a:lnTo>
                <a:close/>
              </a:path>
            </a:pathLst>
          </a:custGeom>
          <a:blipFill>
            <a:blip r:embed="rId3"/>
            <a:stretch>
              <a:fillRect l="0" t="0" r="0" b="0"/>
            </a:stretch>
          </a:blipFill>
        </p:spPr>
      </p:sp>
      <p:sp>
        <p:nvSpPr>
          <p:cNvPr name="Freeform 9" id="9"/>
          <p:cNvSpPr/>
          <p:nvPr/>
        </p:nvSpPr>
        <p:spPr>
          <a:xfrm flipH="false" flipV="false" rot="0">
            <a:off x="13472499" y="2333213"/>
            <a:ext cx="4331849" cy="2810287"/>
          </a:xfrm>
          <a:custGeom>
            <a:avLst/>
            <a:gdLst/>
            <a:ahLst/>
            <a:cxnLst/>
            <a:rect r="r" b="b" t="t" l="l"/>
            <a:pathLst>
              <a:path h="2810287" w="4331849">
                <a:moveTo>
                  <a:pt x="0" y="0"/>
                </a:moveTo>
                <a:lnTo>
                  <a:pt x="4331849" y="0"/>
                </a:lnTo>
                <a:lnTo>
                  <a:pt x="4331849" y="2810287"/>
                </a:lnTo>
                <a:lnTo>
                  <a:pt x="0" y="2810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28985" y="479414"/>
            <a:ext cx="15030031" cy="2351593"/>
          </a:xfrm>
          <a:prstGeom prst="rect">
            <a:avLst/>
          </a:prstGeom>
        </p:spPr>
        <p:txBody>
          <a:bodyPr anchor="t" rtlCol="false" tIns="0" lIns="0" bIns="0" rIns="0">
            <a:spAutoFit/>
          </a:bodyPr>
          <a:lstStyle/>
          <a:p>
            <a:pPr algn="ctr">
              <a:lnSpc>
                <a:spcPts val="7129"/>
              </a:lnSpc>
            </a:pPr>
            <a:r>
              <a:rPr lang="en-US" sz="5092" b="true">
                <a:solidFill>
                  <a:srgbClr val="005B82"/>
                </a:solidFill>
                <a:latin typeface="Inter Bold"/>
                <a:ea typeface="Inter Bold"/>
                <a:cs typeface="Inter Bold"/>
                <a:sym typeface="Inter Bold"/>
              </a:rPr>
              <a:t>Key Hardware Components for UART Protocol</a:t>
            </a:r>
          </a:p>
          <a:p>
            <a:pPr algn="ctr">
              <a:lnSpc>
                <a:spcPts val="11889"/>
              </a:lnSpc>
              <a:spcBef>
                <a:spcPct val="0"/>
              </a:spcBef>
            </a:pPr>
          </a:p>
        </p:txBody>
      </p:sp>
      <p:sp>
        <p:nvSpPr>
          <p:cNvPr name="TextBox 11" id="11"/>
          <p:cNvSpPr txBox="true"/>
          <p:nvPr/>
        </p:nvSpPr>
        <p:spPr>
          <a:xfrm rot="0">
            <a:off x="874173" y="2764333"/>
            <a:ext cx="8519042" cy="5060095"/>
          </a:xfrm>
          <a:prstGeom prst="rect">
            <a:avLst/>
          </a:prstGeom>
        </p:spPr>
        <p:txBody>
          <a:bodyPr anchor="t" rtlCol="false" tIns="0" lIns="0" bIns="0" rIns="0">
            <a:spAutoFit/>
          </a:bodyPr>
          <a:lstStyle/>
          <a:p>
            <a:pPr algn="l" marL="634276" indent="-317138" lvl="1">
              <a:lnSpc>
                <a:spcPts val="4112"/>
              </a:lnSpc>
              <a:buFont typeface="Arial"/>
              <a:buChar char="•"/>
            </a:pPr>
            <a:r>
              <a:rPr lang="en-US" b="true" sz="2937">
                <a:solidFill>
                  <a:srgbClr val="005B82"/>
                </a:solidFill>
                <a:latin typeface="Inter Bold"/>
                <a:ea typeface="Inter Bold"/>
                <a:cs typeface="Inter Bold"/>
                <a:sym typeface="Inter Bold"/>
              </a:rPr>
              <a:t>Direct Memory Access (DMA):</a:t>
            </a:r>
            <a:r>
              <a:rPr lang="en-US" sz="2937">
                <a:solidFill>
                  <a:srgbClr val="005B82"/>
                </a:solidFill>
                <a:latin typeface="Inter"/>
                <a:ea typeface="Inter"/>
                <a:cs typeface="Inter"/>
                <a:sym typeface="Inter"/>
              </a:rPr>
              <a:t> </a:t>
            </a:r>
            <a:r>
              <a:rPr lang="en-US" sz="2937">
                <a:solidFill>
                  <a:srgbClr val="005B82"/>
                </a:solidFill>
                <a:latin typeface="Inter"/>
                <a:ea typeface="Inter"/>
                <a:cs typeface="Inter"/>
                <a:sym typeface="Inter"/>
              </a:rPr>
              <a:t>DMA controllers allow efficient data transfer between memory and UART peripherals without burdening the CPU, improving overall system performance.</a:t>
            </a:r>
          </a:p>
          <a:p>
            <a:pPr algn="l">
              <a:lnSpc>
                <a:spcPts val="4112"/>
              </a:lnSpc>
            </a:pPr>
          </a:p>
          <a:p>
            <a:pPr algn="l" marL="612687" indent="-306343" lvl="1">
              <a:lnSpc>
                <a:spcPts val="3972"/>
              </a:lnSpc>
              <a:buFont typeface="Arial"/>
              <a:buChar char="•"/>
            </a:pPr>
            <a:r>
              <a:rPr lang="en-US" b="true" sz="2837">
                <a:solidFill>
                  <a:srgbClr val="005B82"/>
                </a:solidFill>
                <a:latin typeface="Inter Bold"/>
                <a:ea typeface="Inter Bold"/>
                <a:cs typeface="Inter Bold"/>
                <a:sym typeface="Inter Bold"/>
              </a:rPr>
              <a:t>Interrupt Controller (GIC): </a:t>
            </a:r>
            <a:r>
              <a:rPr lang="en-US" sz="2837">
                <a:solidFill>
                  <a:srgbClr val="005B82"/>
                </a:solidFill>
                <a:latin typeface="Inter"/>
                <a:ea typeface="Inter"/>
                <a:cs typeface="Inter"/>
                <a:sym typeface="Inter"/>
              </a:rPr>
              <a:t>Handles interrupts from UART and other peripherals, ensuring timely processing of incoming and outgoing serial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400" y="-1877728"/>
            <a:ext cx="5432444" cy="5432444"/>
            <a:chOff x="0" y="0"/>
            <a:chExt cx="6350000" cy="6350000"/>
          </a:xfrm>
        </p:grpSpPr>
        <p:sp>
          <p:nvSpPr>
            <p:cNvPr name="Freeform 3" id="3"/>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4" id="4"/>
          <p:cNvGrpSpPr/>
          <p:nvPr/>
        </p:nvGrpSpPr>
        <p:grpSpPr>
          <a:xfrm rot="0">
            <a:off x="17126888" y="-1179088"/>
            <a:ext cx="2635287" cy="2635287"/>
            <a:chOff x="0" y="0"/>
            <a:chExt cx="6350000" cy="6350000"/>
          </a:xfrm>
        </p:grpSpPr>
        <p:sp>
          <p:nvSpPr>
            <p:cNvPr name="Freeform 5" id="5"/>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grpSp>
        <p:nvGrpSpPr>
          <p:cNvPr name="Group 6" id="6"/>
          <p:cNvGrpSpPr/>
          <p:nvPr/>
        </p:nvGrpSpPr>
        <p:grpSpPr>
          <a:xfrm rot="0">
            <a:off x="14734921" y="8806995"/>
            <a:ext cx="5432444" cy="5432444"/>
            <a:chOff x="0" y="0"/>
            <a:chExt cx="6350000" cy="6350000"/>
          </a:xfrm>
        </p:grpSpPr>
        <p:sp>
          <p:nvSpPr>
            <p:cNvPr name="Freeform 7" id="7"/>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38888" t="0" r="-38888" b="0"/>
              </a:stretch>
            </a:blipFill>
          </p:spPr>
        </p:sp>
      </p:grpSp>
      <p:sp>
        <p:nvSpPr>
          <p:cNvPr name="Freeform 8" id="8"/>
          <p:cNvSpPr/>
          <p:nvPr/>
        </p:nvSpPr>
        <p:spPr>
          <a:xfrm flipH="false" flipV="false" rot="0">
            <a:off x="10080386" y="2333213"/>
            <a:ext cx="7868031" cy="5989538"/>
          </a:xfrm>
          <a:custGeom>
            <a:avLst/>
            <a:gdLst/>
            <a:ahLst/>
            <a:cxnLst/>
            <a:rect r="r" b="b" t="t" l="l"/>
            <a:pathLst>
              <a:path h="5989538" w="7868031">
                <a:moveTo>
                  <a:pt x="0" y="0"/>
                </a:moveTo>
                <a:lnTo>
                  <a:pt x="7868031" y="0"/>
                </a:lnTo>
                <a:lnTo>
                  <a:pt x="7868031" y="5989538"/>
                </a:lnTo>
                <a:lnTo>
                  <a:pt x="0" y="5989538"/>
                </a:lnTo>
                <a:lnTo>
                  <a:pt x="0" y="0"/>
                </a:lnTo>
                <a:close/>
              </a:path>
            </a:pathLst>
          </a:custGeom>
          <a:blipFill>
            <a:blip r:embed="rId3"/>
            <a:stretch>
              <a:fillRect l="0" t="0" r="0" b="0"/>
            </a:stretch>
          </a:blipFill>
        </p:spPr>
      </p:sp>
      <p:sp>
        <p:nvSpPr>
          <p:cNvPr name="TextBox 9" id="9"/>
          <p:cNvSpPr txBox="true"/>
          <p:nvPr/>
        </p:nvSpPr>
        <p:spPr>
          <a:xfrm rot="0">
            <a:off x="2280206" y="413188"/>
            <a:ext cx="13727588" cy="2369371"/>
          </a:xfrm>
          <a:prstGeom prst="rect">
            <a:avLst/>
          </a:prstGeom>
        </p:spPr>
        <p:txBody>
          <a:bodyPr anchor="t" rtlCol="false" tIns="0" lIns="0" bIns="0" rIns="0">
            <a:spAutoFit/>
          </a:bodyPr>
          <a:lstStyle/>
          <a:p>
            <a:pPr algn="ctr">
              <a:lnSpc>
                <a:spcPts val="7829"/>
              </a:lnSpc>
            </a:pPr>
            <a:r>
              <a:rPr lang="en-US" sz="5592" b="true">
                <a:solidFill>
                  <a:srgbClr val="005B82"/>
                </a:solidFill>
                <a:latin typeface="Inter Bold"/>
                <a:ea typeface="Inter Bold"/>
                <a:cs typeface="Inter Bold"/>
                <a:sym typeface="Inter Bold"/>
              </a:rPr>
              <a:t>Integration and Communication</a:t>
            </a:r>
          </a:p>
          <a:p>
            <a:pPr algn="ctr">
              <a:lnSpc>
                <a:spcPts val="11329"/>
              </a:lnSpc>
              <a:spcBef>
                <a:spcPct val="0"/>
              </a:spcBef>
            </a:pPr>
          </a:p>
        </p:txBody>
      </p:sp>
      <p:sp>
        <p:nvSpPr>
          <p:cNvPr name="TextBox 10" id="10"/>
          <p:cNvSpPr txBox="true"/>
          <p:nvPr/>
        </p:nvSpPr>
        <p:spPr>
          <a:xfrm rot="0">
            <a:off x="896248" y="2099181"/>
            <a:ext cx="8519042" cy="6781177"/>
          </a:xfrm>
          <a:prstGeom prst="rect">
            <a:avLst/>
          </a:prstGeom>
        </p:spPr>
        <p:txBody>
          <a:bodyPr anchor="t" rtlCol="false" tIns="0" lIns="0" bIns="0" rIns="0">
            <a:spAutoFit/>
          </a:bodyPr>
          <a:lstStyle/>
          <a:p>
            <a:pPr algn="l">
              <a:lnSpc>
                <a:spcPts val="3832"/>
              </a:lnSpc>
            </a:pPr>
            <a:r>
              <a:rPr lang="en-US" sz="2737" b="true">
                <a:solidFill>
                  <a:srgbClr val="005B82"/>
                </a:solidFill>
                <a:latin typeface="Inter Bold"/>
                <a:ea typeface="Inter Bold"/>
                <a:cs typeface="Inter Bold"/>
                <a:sym typeface="Inter Bold"/>
              </a:rPr>
              <a:t>   PS-PL Communication:</a:t>
            </a:r>
          </a:p>
          <a:p>
            <a:pPr algn="l">
              <a:lnSpc>
                <a:spcPts val="3552"/>
              </a:lnSpc>
            </a:pPr>
          </a:p>
          <a:p>
            <a:pPr algn="l" marL="547919" indent="-273959" lvl="1">
              <a:lnSpc>
                <a:spcPts val="3552"/>
              </a:lnSpc>
              <a:buFont typeface="Arial"/>
              <a:buChar char="•"/>
            </a:pPr>
            <a:r>
              <a:rPr lang="en-US" sz="2537">
                <a:solidFill>
                  <a:srgbClr val="005B82"/>
                </a:solidFill>
                <a:latin typeface="Inter"/>
                <a:ea typeface="Inter"/>
                <a:cs typeface="Inter"/>
                <a:sym typeface="Inter"/>
              </a:rPr>
              <a:t>Multiple AXI-based interfaces (General, High-Performance, and Accelerator Coherency Ports) enable fast and flexible data exchange between the PS and PL.</a:t>
            </a:r>
          </a:p>
          <a:p>
            <a:pPr algn="l" marL="547919" indent="-273959" lvl="1">
              <a:lnSpc>
                <a:spcPts val="3552"/>
              </a:lnSpc>
              <a:buFont typeface="Arial"/>
              <a:buChar char="•"/>
            </a:pPr>
            <a:r>
              <a:rPr lang="en-US" sz="2537">
                <a:solidFill>
                  <a:srgbClr val="005B82"/>
                </a:solidFill>
                <a:latin typeface="Inter"/>
                <a:ea typeface="Inter"/>
                <a:cs typeface="Inter"/>
                <a:sym typeface="Inter"/>
              </a:rPr>
              <a:t>This is essential for applications where custom UART logic in the PL must interact with software running on the PS.</a:t>
            </a:r>
          </a:p>
          <a:p>
            <a:pPr algn="l">
              <a:lnSpc>
                <a:spcPts val="3552"/>
              </a:lnSpc>
            </a:pPr>
          </a:p>
          <a:p>
            <a:pPr algn="l">
              <a:lnSpc>
                <a:spcPts val="3832"/>
              </a:lnSpc>
            </a:pPr>
            <a:r>
              <a:rPr lang="en-US" sz="2737">
                <a:solidFill>
                  <a:srgbClr val="005B82"/>
                </a:solidFill>
                <a:latin typeface="Inter"/>
                <a:ea typeface="Inter"/>
                <a:cs typeface="Inter"/>
                <a:sym typeface="Inter"/>
              </a:rPr>
              <a:t>  </a:t>
            </a:r>
            <a:r>
              <a:rPr lang="en-US" sz="2737" b="true">
                <a:solidFill>
                  <a:srgbClr val="005B82"/>
                </a:solidFill>
                <a:latin typeface="Inter Bold"/>
                <a:ea typeface="Inter Bold"/>
                <a:cs typeface="Inter Bold"/>
                <a:sym typeface="Inter Bold"/>
              </a:rPr>
              <a:t>Peripheral Pin Mapping:</a:t>
            </a:r>
          </a:p>
          <a:p>
            <a:pPr algn="l">
              <a:lnSpc>
                <a:spcPts val="3552"/>
              </a:lnSpc>
            </a:pPr>
          </a:p>
          <a:p>
            <a:pPr algn="l" marL="547919" indent="-273959" lvl="1">
              <a:lnSpc>
                <a:spcPts val="3552"/>
              </a:lnSpc>
              <a:buFont typeface="Arial"/>
              <a:buChar char="•"/>
            </a:pPr>
            <a:r>
              <a:rPr lang="en-US" sz="2537">
                <a:solidFill>
                  <a:srgbClr val="005B82"/>
                </a:solidFill>
                <a:latin typeface="Inter"/>
                <a:ea typeface="Inter"/>
                <a:cs typeface="Inter"/>
                <a:sym typeface="Inter"/>
              </a:rPr>
              <a:t>The ZedBoard’s 54 MIO pins allow for flexible mapping of UART signals to external connectors, supporting various UART configurations.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DAGwUoT2sL4</dc:identifier>
  <dcterms:modified xsi:type="dcterms:W3CDTF">2011-08-01T06:04:30Z</dcterms:modified>
  <cp:revision>1</cp:revision>
  <dc:title>UART </dc:title>
</cp:coreProperties>
</file>